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4" r:id="rId1"/>
  </p:sldMasterIdLst>
  <p:sldIdLst>
    <p:sldId id="258" r:id="rId2"/>
  </p:sldIdLst>
  <p:sldSz cx="38404800" cy="29260800"/>
  <p:notesSz cx="6858000" cy="9144000"/>
  <p:defaultTextStyle>
    <a:defPPr>
      <a:defRPr lang="en-US"/>
    </a:defPPr>
    <a:lvl1pPr algn="ctr" rtl="0" fontAlgn="base">
      <a:spcBef>
        <a:spcPct val="0"/>
      </a:spcBef>
      <a:spcAft>
        <a:spcPct val="0"/>
      </a:spcAft>
      <a:defRPr sz="3900" kern="1200">
        <a:solidFill>
          <a:srgbClr val="000000"/>
        </a:solidFill>
        <a:latin typeface="Gill Sans" charset="0"/>
        <a:ea typeface="ヒラギノ角ゴ ProN W3" charset="0"/>
        <a:cs typeface="ヒラギノ角ゴ ProN W3" charset="0"/>
        <a:sym typeface="Gill Sans" charset="0"/>
      </a:defRPr>
    </a:lvl1pPr>
    <a:lvl2pPr marL="422910" algn="ctr" rtl="0" fontAlgn="base">
      <a:spcBef>
        <a:spcPct val="0"/>
      </a:spcBef>
      <a:spcAft>
        <a:spcPct val="0"/>
      </a:spcAft>
      <a:defRPr sz="3900" kern="1200">
        <a:solidFill>
          <a:srgbClr val="000000"/>
        </a:solidFill>
        <a:latin typeface="Gill Sans" charset="0"/>
        <a:ea typeface="ヒラギノ角ゴ ProN W3" charset="0"/>
        <a:cs typeface="ヒラギノ角ゴ ProN W3" charset="0"/>
        <a:sym typeface="Gill Sans" charset="0"/>
      </a:defRPr>
    </a:lvl2pPr>
    <a:lvl3pPr marL="845820" algn="ctr" rtl="0" fontAlgn="base">
      <a:spcBef>
        <a:spcPct val="0"/>
      </a:spcBef>
      <a:spcAft>
        <a:spcPct val="0"/>
      </a:spcAft>
      <a:defRPr sz="3900" kern="1200">
        <a:solidFill>
          <a:srgbClr val="000000"/>
        </a:solidFill>
        <a:latin typeface="Gill Sans" charset="0"/>
        <a:ea typeface="ヒラギノ角ゴ ProN W3" charset="0"/>
        <a:cs typeface="ヒラギノ角ゴ ProN W3" charset="0"/>
        <a:sym typeface="Gill Sans" charset="0"/>
      </a:defRPr>
    </a:lvl3pPr>
    <a:lvl4pPr marL="1268730" algn="ctr" rtl="0" fontAlgn="base">
      <a:spcBef>
        <a:spcPct val="0"/>
      </a:spcBef>
      <a:spcAft>
        <a:spcPct val="0"/>
      </a:spcAft>
      <a:defRPr sz="3900" kern="1200">
        <a:solidFill>
          <a:srgbClr val="000000"/>
        </a:solidFill>
        <a:latin typeface="Gill Sans" charset="0"/>
        <a:ea typeface="ヒラギノ角ゴ ProN W3" charset="0"/>
        <a:cs typeface="ヒラギノ角ゴ ProN W3" charset="0"/>
        <a:sym typeface="Gill Sans" charset="0"/>
      </a:defRPr>
    </a:lvl4pPr>
    <a:lvl5pPr marL="1691640" algn="ctr" rtl="0" fontAlgn="base">
      <a:spcBef>
        <a:spcPct val="0"/>
      </a:spcBef>
      <a:spcAft>
        <a:spcPct val="0"/>
      </a:spcAft>
      <a:defRPr sz="3900" kern="1200">
        <a:solidFill>
          <a:srgbClr val="000000"/>
        </a:solidFill>
        <a:latin typeface="Gill Sans" charset="0"/>
        <a:ea typeface="ヒラギノ角ゴ ProN W3" charset="0"/>
        <a:cs typeface="ヒラギノ角ゴ ProN W3" charset="0"/>
        <a:sym typeface="Gill Sans" charset="0"/>
      </a:defRPr>
    </a:lvl5pPr>
    <a:lvl6pPr marL="2114550" algn="l" defTabSz="845820" rtl="0" eaLnBrk="1" latinLnBrk="0" hangingPunct="1">
      <a:defRPr sz="3900" kern="1200">
        <a:solidFill>
          <a:srgbClr val="000000"/>
        </a:solidFill>
        <a:latin typeface="Gill Sans" charset="0"/>
        <a:ea typeface="ヒラギノ角ゴ ProN W3" charset="0"/>
        <a:cs typeface="ヒラギノ角ゴ ProN W3" charset="0"/>
        <a:sym typeface="Gill Sans" charset="0"/>
      </a:defRPr>
    </a:lvl6pPr>
    <a:lvl7pPr marL="2537460" algn="l" defTabSz="845820" rtl="0" eaLnBrk="1" latinLnBrk="0" hangingPunct="1">
      <a:defRPr sz="3900" kern="1200">
        <a:solidFill>
          <a:srgbClr val="000000"/>
        </a:solidFill>
        <a:latin typeface="Gill Sans" charset="0"/>
        <a:ea typeface="ヒラギノ角ゴ ProN W3" charset="0"/>
        <a:cs typeface="ヒラギノ角ゴ ProN W3" charset="0"/>
        <a:sym typeface="Gill Sans" charset="0"/>
      </a:defRPr>
    </a:lvl7pPr>
    <a:lvl8pPr marL="2960370" algn="l" defTabSz="845820" rtl="0" eaLnBrk="1" latinLnBrk="0" hangingPunct="1">
      <a:defRPr sz="3900" kern="1200">
        <a:solidFill>
          <a:srgbClr val="000000"/>
        </a:solidFill>
        <a:latin typeface="Gill Sans" charset="0"/>
        <a:ea typeface="ヒラギノ角ゴ ProN W3" charset="0"/>
        <a:cs typeface="ヒラギノ角ゴ ProN W3" charset="0"/>
        <a:sym typeface="Gill Sans" charset="0"/>
      </a:defRPr>
    </a:lvl8pPr>
    <a:lvl9pPr marL="3383280" algn="l" defTabSz="845820" rtl="0" eaLnBrk="1" latinLnBrk="0" hangingPunct="1">
      <a:defRPr sz="39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6" d="100"/>
          <a:sy n="16" d="100"/>
        </p:scale>
        <p:origin x="-1248" y="-186"/>
      </p:cViewPr>
      <p:guideLst>
        <p:guide orient="horz" pos="9216"/>
        <p:guide pos="12096"/>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6" y="19900361"/>
            <a:ext cx="38434574"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386654" tIns="193327" rIns="386654" bIns="193327" anchor="ctr"/>
          <a:lstStyle>
            <a:extLst/>
          </a:lstStyle>
          <a:p>
            <a:pPr algn="ctr" eaLnBrk="1" latinLnBrk="0" hangingPunct="1"/>
            <a:endParaRPr kumimoji="0" lang="en-US"/>
          </a:p>
        </p:txBody>
      </p:sp>
      <p:sp>
        <p:nvSpPr>
          <p:cNvPr id="9" name="Title 8"/>
          <p:cNvSpPr>
            <a:spLocks noGrp="1"/>
          </p:cNvSpPr>
          <p:nvPr>
            <p:ph type="ctrTitle"/>
          </p:nvPr>
        </p:nvSpPr>
        <p:spPr>
          <a:xfrm>
            <a:off x="2880360" y="7477767"/>
            <a:ext cx="32644080" cy="7806980"/>
          </a:xfrm>
        </p:spPr>
        <p:txBody>
          <a:bodyPr vert="horz" anchor="b">
            <a:normAutofit/>
            <a:scene3d>
              <a:camera prst="orthographicFront"/>
              <a:lightRig rig="soft" dir="t"/>
            </a:scene3d>
            <a:sp3d prstMaterial="softEdge">
              <a:bevelT w="25400" h="25400"/>
            </a:sp3d>
          </a:bodyPr>
          <a:lstStyle>
            <a:lvl1pPr algn="r">
              <a:defRPr sz="203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2880360" y="15409523"/>
            <a:ext cx="32644080" cy="5118737"/>
          </a:xfrm>
        </p:spPr>
        <p:txBody>
          <a:bodyPr lIns="193327" rIns="193327"/>
          <a:lstStyle>
            <a:lvl1pPr marL="0" marR="270658" indent="0" algn="r">
              <a:buNone/>
              <a:defRPr>
                <a:solidFill>
                  <a:schemeClr val="tx2"/>
                </a:solidFill>
              </a:defRPr>
            </a:lvl1pPr>
            <a:lvl2pPr marL="1933270" indent="0" algn="ctr">
              <a:buNone/>
            </a:lvl2pPr>
            <a:lvl3pPr marL="3866540" indent="0" algn="ctr">
              <a:buNone/>
            </a:lvl3pPr>
            <a:lvl4pPr marL="5799811" indent="0" algn="ctr">
              <a:buNone/>
            </a:lvl4pPr>
            <a:lvl5pPr marL="7733081" indent="0" algn="ctr">
              <a:buNone/>
            </a:lvl5pPr>
            <a:lvl6pPr marL="9666351" indent="0" algn="ctr">
              <a:buNone/>
            </a:lvl6pPr>
            <a:lvl7pPr marL="11599621" indent="0" algn="ctr">
              <a:buNone/>
            </a:lvl7pPr>
            <a:lvl8pPr marL="13532891" indent="0" algn="ctr">
              <a:buNone/>
            </a:lvl8pPr>
            <a:lvl9pPr marL="15466162" indent="0" algn="ctr">
              <a:buNone/>
            </a:lvl9pPr>
            <a:extLst/>
          </a:lstStyle>
          <a:p>
            <a:r>
              <a:rPr kumimoji="0" lang="en-US" smtClean="0"/>
              <a:t>Click to edit Master subtitle style</a:t>
            </a:r>
            <a:endParaRPr kumimoji="0" lang="en-US"/>
          </a:p>
        </p:txBody>
      </p:sp>
      <p:grpSp>
        <p:nvGrpSpPr>
          <p:cNvPr id="2" name="Group 1"/>
          <p:cNvGrpSpPr/>
          <p:nvPr/>
        </p:nvGrpSpPr>
        <p:grpSpPr>
          <a:xfrm>
            <a:off x="-15811" y="21132800"/>
            <a:ext cx="38420613" cy="8158242"/>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44213AF-26F6-41FA-8D85-E2C5388D6E58}" type="datetimeFigureOut">
              <a:rPr lang="en-US" smtClean="0"/>
              <a:pPr/>
              <a:t>7/19/2011</a:t>
            </a:fld>
            <a:endParaRPr lang="en-US" dirty="0">
              <a:solidFill>
                <a:srgbClr val="FFFFFF"/>
              </a:solidFill>
            </a:endParaRP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kumimoji="0" lang="en-US">
              <a:solidFill>
                <a:schemeClr val="accent1">
                  <a:tint val="20000"/>
                </a:scheme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5BBC35B-A44B-4119-B8DA-DE9E3DFADA20}" type="slidenum">
              <a:rPr kumimoji="0" lang="en-US" smtClean="0"/>
              <a:pPr/>
              <a:t>‹#›</a:t>
            </a:fld>
            <a:endParaRPr kumimoji="0" 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920240" y="6320339"/>
            <a:ext cx="34564320" cy="18713903"/>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8744855" y="1171799"/>
            <a:ext cx="7465374" cy="23862447"/>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920240" y="1171801"/>
            <a:ext cx="26563320" cy="23862443"/>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33979" y="4521438"/>
            <a:ext cx="32644080" cy="7802880"/>
          </a:xfrm>
        </p:spPr>
        <p:txBody>
          <a:bodyPr vert="horz" anchor="b">
            <a:normAutofit/>
            <a:scene3d>
              <a:camera prst="orthographicFront"/>
              <a:lightRig rig="soft" dir="t"/>
            </a:scene3d>
            <a:sp3d prstMaterial="softEdge">
              <a:bevelT w="25400" h="25400"/>
            </a:sp3d>
          </a:bodyPr>
          <a:lstStyle>
            <a:lvl1pPr algn="r">
              <a:buNone/>
              <a:defRPr sz="203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6475395" y="12508638"/>
            <a:ext cx="19202400" cy="6207522"/>
          </a:xfrm>
        </p:spPr>
        <p:txBody>
          <a:bodyPr lIns="386654" rIns="386654" anchor="t"/>
          <a:lstStyle>
            <a:lvl1pPr marL="0" indent="0" algn="l">
              <a:buNone/>
              <a:defRPr sz="9700">
                <a:solidFill>
                  <a:schemeClr val="tx1"/>
                </a:solidFill>
              </a:defRPr>
            </a:lvl1pPr>
            <a:lvl2pPr>
              <a:buNone/>
              <a:defRPr sz="7600">
                <a:solidFill>
                  <a:schemeClr val="tx1">
                    <a:tint val="75000"/>
                  </a:schemeClr>
                </a:solidFill>
              </a:defRPr>
            </a:lvl2pPr>
            <a:lvl3pPr>
              <a:buNone/>
              <a:defRPr sz="6800">
                <a:solidFill>
                  <a:schemeClr val="tx1">
                    <a:tint val="75000"/>
                  </a:schemeClr>
                </a:solidFill>
              </a:defRPr>
            </a:lvl3pPr>
            <a:lvl4pPr>
              <a:buNone/>
              <a:defRPr sz="5900">
                <a:solidFill>
                  <a:schemeClr val="tx1">
                    <a:tint val="75000"/>
                  </a:schemeClr>
                </a:solidFill>
              </a:defRPr>
            </a:lvl4pPr>
            <a:lvl5pPr>
              <a:buNone/>
              <a:defRPr sz="59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
        <p:nvSpPr>
          <p:cNvPr id="7" name="Chevron 6"/>
          <p:cNvSpPr/>
          <p:nvPr/>
        </p:nvSpPr>
        <p:spPr>
          <a:xfrm>
            <a:off x="15274056" y="12823347"/>
            <a:ext cx="768096" cy="97536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386654" tIns="193327" rIns="386654" bIns="193327" anchor="ctr"/>
          <a:lstStyle>
            <a:extLst/>
          </a:lstStyle>
          <a:p>
            <a:pPr algn="l" eaLnBrk="1" latinLnBrk="0" hangingPunct="1"/>
            <a:endParaRPr kumimoji="0" lang="en-US"/>
          </a:p>
        </p:txBody>
      </p:sp>
      <p:sp>
        <p:nvSpPr>
          <p:cNvPr id="8" name="Chevron 7"/>
          <p:cNvSpPr/>
          <p:nvPr/>
        </p:nvSpPr>
        <p:spPr>
          <a:xfrm>
            <a:off x="14491109" y="12823347"/>
            <a:ext cx="768096" cy="97536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386654" tIns="193327" rIns="386654" bIns="193327"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20240" y="6320335"/>
            <a:ext cx="16962120" cy="19310775"/>
          </a:xfrm>
        </p:spPr>
        <p:txBody>
          <a:bodyPr/>
          <a:lstStyle>
            <a:lvl1pPr>
              <a:defRPr sz="11800"/>
            </a:lvl1pPr>
            <a:lvl2pPr>
              <a:defRPr sz="10100"/>
            </a:lvl2pPr>
            <a:lvl3pPr>
              <a:defRPr sz="8500"/>
            </a:lvl3pPr>
            <a:lvl4pPr>
              <a:defRPr sz="7600"/>
            </a:lvl4pPr>
            <a:lvl5pPr>
              <a:defRPr sz="7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19522440" y="6320335"/>
            <a:ext cx="16962120" cy="19310775"/>
          </a:xfrm>
        </p:spPr>
        <p:txBody>
          <a:bodyPr/>
          <a:lstStyle>
            <a:lvl1pPr>
              <a:defRPr sz="11800"/>
            </a:lvl1pPr>
            <a:lvl2pPr>
              <a:defRPr sz="10100"/>
            </a:lvl2pPr>
            <a:lvl3pPr>
              <a:defRPr sz="8500"/>
            </a:lvl3pPr>
            <a:lvl4pPr>
              <a:defRPr sz="7600"/>
            </a:lvl4pPr>
            <a:lvl5pPr>
              <a:defRPr sz="7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920240" y="1165013"/>
            <a:ext cx="34564320" cy="48768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920240" y="23083520"/>
            <a:ext cx="16968790" cy="3251200"/>
          </a:xfrm>
          <a:solidFill>
            <a:schemeClr val="accent1"/>
          </a:solidFill>
          <a:ln w="9652">
            <a:solidFill>
              <a:schemeClr val="accent1"/>
            </a:solidFill>
            <a:miter lim="800000"/>
          </a:ln>
        </p:spPr>
        <p:txBody>
          <a:bodyPr lIns="773308" anchor="ctr"/>
          <a:lstStyle>
            <a:lvl1pPr marL="0" indent="0">
              <a:buNone/>
              <a:defRPr sz="10100" b="0">
                <a:solidFill>
                  <a:schemeClr val="bg1"/>
                </a:solidFill>
              </a:defRPr>
            </a:lvl1pPr>
            <a:lvl2pPr>
              <a:buNone/>
              <a:defRPr sz="8500" b="1"/>
            </a:lvl2pPr>
            <a:lvl3pPr>
              <a:buNone/>
              <a:defRPr sz="7600" b="1"/>
            </a:lvl3pPr>
            <a:lvl4pPr>
              <a:buNone/>
              <a:defRPr sz="6800" b="1"/>
            </a:lvl4pPr>
            <a:lvl5pPr>
              <a:buNone/>
              <a:defRPr sz="68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9509111" y="23083520"/>
            <a:ext cx="16975455" cy="3251200"/>
          </a:xfrm>
          <a:solidFill>
            <a:schemeClr val="accent1"/>
          </a:solidFill>
          <a:ln w="9652">
            <a:solidFill>
              <a:schemeClr val="accent1"/>
            </a:solidFill>
            <a:miter lim="800000"/>
          </a:ln>
        </p:spPr>
        <p:txBody>
          <a:bodyPr lIns="773308" anchor="ctr"/>
          <a:lstStyle>
            <a:lvl1pPr marL="0" indent="0">
              <a:buNone/>
              <a:defRPr sz="10100" b="0">
                <a:solidFill>
                  <a:schemeClr val="bg1"/>
                </a:solidFill>
              </a:defRPr>
            </a:lvl1pPr>
            <a:lvl2pPr>
              <a:buNone/>
              <a:defRPr sz="8500" b="1"/>
            </a:lvl2pPr>
            <a:lvl3pPr>
              <a:buNone/>
              <a:defRPr sz="7600" b="1"/>
            </a:lvl3pPr>
            <a:lvl4pPr>
              <a:buNone/>
              <a:defRPr sz="6800" b="1"/>
            </a:lvl4pPr>
            <a:lvl5pPr>
              <a:buNone/>
              <a:defRPr sz="68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1920240" y="6162323"/>
            <a:ext cx="16968790" cy="16818189"/>
          </a:xfrm>
          <a:ln>
            <a:noFill/>
            <a:prstDash val="sysDash"/>
            <a:miter lim="800000"/>
          </a:ln>
        </p:spPr>
        <p:txBody>
          <a:bodyPr/>
          <a:lstStyle>
            <a:lvl1pPr>
              <a:defRPr sz="10100"/>
            </a:lvl1pPr>
            <a:lvl2pPr>
              <a:defRPr sz="8500"/>
            </a:lvl2pPr>
            <a:lvl3pPr>
              <a:defRPr sz="7600"/>
            </a:lvl3pPr>
            <a:lvl4pPr>
              <a:defRPr sz="6800"/>
            </a:lvl4pPr>
            <a:lvl5pPr>
              <a:defRPr sz="6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19509107" y="6162323"/>
            <a:ext cx="16975455" cy="16818189"/>
          </a:xfrm>
          <a:ln>
            <a:noFill/>
            <a:prstDash val="sysDash"/>
            <a:miter lim="800000"/>
          </a:ln>
        </p:spPr>
        <p:txBody>
          <a:bodyPr/>
          <a:lstStyle>
            <a:lvl1pPr>
              <a:spcBef>
                <a:spcPts val="0"/>
              </a:spcBef>
              <a:defRPr sz="10100"/>
            </a:lvl1pPr>
            <a:lvl2pPr>
              <a:defRPr sz="8500"/>
            </a:lvl2pPr>
            <a:lvl3pPr>
              <a:defRPr sz="7600"/>
            </a:lvl3pPr>
            <a:lvl4pPr>
              <a:defRPr sz="6800"/>
            </a:lvl4pPr>
            <a:lvl5pPr>
              <a:defRPr sz="6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44213AF-26F6-41FA-8D85-E2C5388D6E58}" type="datetimeFigureOut">
              <a:rPr lang="en-US" smtClean="0"/>
              <a:pPr/>
              <a:t>7/19/2011</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840480" y="20807680"/>
            <a:ext cx="31423459" cy="1950720"/>
          </a:xfrm>
        </p:spPr>
        <p:txBody>
          <a:bodyPr vert="horz" anchor="t">
            <a:noAutofit/>
            <a:sp3d prstMaterial="softEdge">
              <a:bevelT w="0" h="0"/>
            </a:sp3d>
          </a:bodyPr>
          <a:lstStyle>
            <a:lvl1pPr algn="r">
              <a:buNone/>
              <a:defRPr sz="106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18562320" y="22848435"/>
            <a:ext cx="16693286" cy="3901440"/>
          </a:xfrm>
        </p:spPr>
        <p:txBody>
          <a:bodyPr/>
          <a:lstStyle>
            <a:lvl1pPr marL="0" indent="0" algn="r">
              <a:buNone/>
              <a:defRPr sz="6800"/>
            </a:lvl1pPr>
            <a:lvl2pPr>
              <a:buNone/>
              <a:defRPr sz="5100"/>
            </a:lvl2pPr>
            <a:lvl3pPr>
              <a:buNone/>
              <a:defRPr sz="4200"/>
            </a:lvl3pPr>
            <a:lvl4pPr>
              <a:buNone/>
              <a:defRPr sz="3800"/>
            </a:lvl4pPr>
            <a:lvl5pPr>
              <a:buNone/>
              <a:defRPr sz="38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840480" y="1170432"/>
            <a:ext cx="31415126" cy="19507200"/>
          </a:xfrm>
        </p:spPr>
        <p:txBody>
          <a:bodyPr/>
          <a:lstStyle>
            <a:lvl1pPr>
              <a:defRPr sz="13500"/>
            </a:lvl1pPr>
            <a:lvl2pPr>
              <a:defRPr sz="11800"/>
            </a:lvl2pPr>
            <a:lvl3pPr>
              <a:defRPr sz="10100"/>
            </a:lvl3pPr>
            <a:lvl4pPr>
              <a:defRPr sz="8500"/>
            </a:lvl4pPr>
            <a:lvl5pPr>
              <a:defRPr sz="85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28253534" y="27340561"/>
            <a:ext cx="8065008" cy="1560576"/>
          </a:xfrm>
        </p:spPr>
        <p:txBody>
          <a:bodyPr/>
          <a:lstStyle>
            <a:extLst/>
          </a:lstStyle>
          <a:p>
            <a:fld id="{544213AF-26F6-41FA-8D85-E2C5388D6E58}" type="datetimeFigureOut">
              <a:rPr lang="en-US" smtClean="0"/>
              <a:pPr/>
              <a:t>7/19/2011</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D5BBC35B-A44B-4119-B8DA-DE9E3DFADA20}"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793174" y="23225182"/>
            <a:ext cx="30083760" cy="2765790"/>
          </a:xfrm>
          <a:noFill/>
        </p:spPr>
        <p:txBody>
          <a:bodyPr lIns="386654" tIns="0" rIns="386654" anchor="t"/>
          <a:lstStyle>
            <a:lvl1pPr marL="0" marR="77331" indent="0" algn="r">
              <a:buNone/>
              <a:defRPr sz="5900"/>
            </a:lvl1pPr>
            <a:lvl2pPr>
              <a:defRPr sz="5100"/>
            </a:lvl2pPr>
            <a:lvl3pPr>
              <a:defRPr sz="4200"/>
            </a:lvl3pPr>
            <a:lvl4pPr>
              <a:defRPr sz="3800"/>
            </a:lvl4pPr>
            <a:lvl5pPr>
              <a:defRPr sz="38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960120" y="810530"/>
            <a:ext cx="36484560" cy="18726912"/>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135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44213AF-26F6-41FA-8D85-E2C5388D6E58}" type="datetimeFigureOut">
              <a:rPr lang="en-US" smtClean="0"/>
              <a:pPr/>
              <a:t>7/19/2011</a:t>
            </a:fld>
            <a:endParaRPr lang="en-US">
              <a:solidFill>
                <a:schemeClr val="tx1"/>
              </a:solidFill>
            </a:endParaRPr>
          </a:p>
        </p:txBody>
      </p:sp>
      <p:sp>
        <p:nvSpPr>
          <p:cNvPr id="6" name="Footer Placeholder 5"/>
          <p:cNvSpPr>
            <a:spLocks noGrp="1"/>
          </p:cNvSpPr>
          <p:nvPr>
            <p:ph type="ftr" sz="quarter" idx="11"/>
          </p:nvPr>
        </p:nvSpPr>
        <p:spPr>
          <a:xfrm>
            <a:off x="18396305" y="27340563"/>
            <a:ext cx="9872860" cy="1557867"/>
          </a:xfrm>
        </p:spPr>
        <p:txBody>
          <a:bodyPr/>
          <a:lstStyle>
            <a:lvl1pPr>
              <a:defRPr>
                <a:solidFill>
                  <a:schemeClr val="tx1"/>
                </a:solidFill>
              </a:defRPr>
            </a:lvl1pPr>
            <a:extLst/>
          </a:lstStyle>
          <a:p>
            <a:endParaRPr kumimoji="0" lang="en-US">
              <a:solidFill>
                <a:schemeClr val="tx1"/>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5BBC35B-A44B-4119-B8DA-DE9E3DFADA20}" type="slidenum">
              <a:rPr kumimoji="0" lang="en-US" smtClean="0"/>
              <a:pPr/>
              <a:t>‹#›</a:t>
            </a:fld>
            <a:endParaRPr kumimoji="0" lang="en-US">
              <a:solidFill>
                <a:schemeClr val="tx1"/>
              </a:solidFill>
            </a:endParaRPr>
          </a:p>
        </p:txBody>
      </p:sp>
      <p:sp>
        <p:nvSpPr>
          <p:cNvPr id="2" name="Title 1"/>
          <p:cNvSpPr>
            <a:spLocks noGrp="1"/>
          </p:cNvSpPr>
          <p:nvPr>
            <p:ph type="title"/>
          </p:nvPr>
        </p:nvSpPr>
        <p:spPr>
          <a:xfrm>
            <a:off x="960120" y="20757854"/>
            <a:ext cx="33916814" cy="2400734"/>
          </a:xfrm>
          <a:noFill/>
        </p:spPr>
        <p:txBody>
          <a:bodyPr anchor="t">
            <a:sp3d prstMaterial="softEdge"/>
          </a:bodyPr>
          <a:lstStyle>
            <a:lvl1pPr marR="0" algn="r">
              <a:buNone/>
              <a:defRPr sz="127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3009033" y="21341839"/>
            <a:ext cx="15968413" cy="6157274"/>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386654" tIns="193327" rIns="386654" bIns="193327" anchor="t" compatLnSpc="1"/>
          <a:lstStyle>
            <a:extLst/>
          </a:lstStyle>
          <a:p>
            <a:endParaRPr kumimoji="0" lang="en-US"/>
          </a:p>
        </p:txBody>
      </p:sp>
      <p:sp>
        <p:nvSpPr>
          <p:cNvPr id="9" name="Freeform 8"/>
          <p:cNvSpPr>
            <a:spLocks/>
          </p:cNvSpPr>
          <p:nvPr/>
        </p:nvSpPr>
        <p:spPr bwMode="auto">
          <a:xfrm>
            <a:off x="-224954" y="24682765"/>
            <a:ext cx="15968413" cy="357632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386654" tIns="193327" rIns="386654" bIns="193327" anchor="t" compatLnSpc="1"/>
          <a:lstStyle>
            <a:extLst/>
          </a:lstStyle>
          <a:p>
            <a:endParaRPr kumimoji="0" lang="en-US"/>
          </a:p>
        </p:txBody>
      </p:sp>
      <p:sp>
        <p:nvSpPr>
          <p:cNvPr id="10" name="Right Triangle 9"/>
          <p:cNvSpPr>
            <a:spLocks/>
          </p:cNvSpPr>
          <p:nvPr/>
        </p:nvSpPr>
        <p:spPr bwMode="auto">
          <a:xfrm>
            <a:off x="-25377" y="24709346"/>
            <a:ext cx="14289719" cy="4611703"/>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386654" tIns="193327" rIns="386654" bIns="193327" anchor="ctr" compatLnSpc="1"/>
          <a:lstStyle>
            <a:extLst/>
          </a:lstStyle>
          <a:p>
            <a:pPr algn="ctr" eaLnBrk="1" latinLnBrk="0" hangingPunct="1"/>
            <a:endParaRPr kumimoji="0" lang="en-US"/>
          </a:p>
        </p:txBody>
      </p:sp>
      <p:cxnSp>
        <p:nvCxnSpPr>
          <p:cNvPr id="11" name="Straight Connector 10"/>
          <p:cNvCxnSpPr/>
          <p:nvPr/>
        </p:nvCxnSpPr>
        <p:spPr>
          <a:xfrm>
            <a:off x="-38793" y="24694351"/>
            <a:ext cx="14303138" cy="4626701"/>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36389270" y="21284011"/>
            <a:ext cx="768096" cy="97536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386654" tIns="193327" rIns="386654" bIns="193327" anchor="ctr"/>
          <a:lstStyle>
            <a:extLst/>
          </a:lstStyle>
          <a:p>
            <a:pPr algn="l" eaLnBrk="1" latinLnBrk="0" hangingPunct="1"/>
            <a:endParaRPr kumimoji="0" lang="en-US"/>
          </a:p>
        </p:txBody>
      </p:sp>
      <p:sp>
        <p:nvSpPr>
          <p:cNvPr id="13" name="Chevron 12"/>
          <p:cNvSpPr/>
          <p:nvPr/>
        </p:nvSpPr>
        <p:spPr>
          <a:xfrm>
            <a:off x="35606323" y="21284011"/>
            <a:ext cx="768096" cy="97536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386654" tIns="193327" rIns="386654" bIns="193327"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3009033" y="21341839"/>
            <a:ext cx="15968413" cy="6157274"/>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386654" tIns="193327" rIns="386654" bIns="193327" anchor="t" compatLnSpc="1"/>
          <a:lstStyle>
            <a:extLst/>
          </a:lstStyle>
          <a:p>
            <a:endParaRPr kumimoji="0" lang="en-US"/>
          </a:p>
        </p:txBody>
      </p:sp>
      <p:sp>
        <p:nvSpPr>
          <p:cNvPr id="12" name="Freeform 11"/>
          <p:cNvSpPr>
            <a:spLocks/>
          </p:cNvSpPr>
          <p:nvPr/>
        </p:nvSpPr>
        <p:spPr bwMode="auto">
          <a:xfrm>
            <a:off x="-224954" y="24682765"/>
            <a:ext cx="15968413" cy="357632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386654" tIns="193327" rIns="386654" bIns="193327" anchor="t" compatLnSpc="1"/>
          <a:lstStyle>
            <a:extLst/>
          </a:lstStyle>
          <a:p>
            <a:endParaRPr kumimoji="0" lang="en-US"/>
          </a:p>
        </p:txBody>
      </p:sp>
      <p:sp>
        <p:nvSpPr>
          <p:cNvPr id="14" name="Right Triangle 13"/>
          <p:cNvSpPr>
            <a:spLocks/>
          </p:cNvSpPr>
          <p:nvPr/>
        </p:nvSpPr>
        <p:spPr bwMode="auto">
          <a:xfrm>
            <a:off x="-25377" y="24709346"/>
            <a:ext cx="14289719" cy="4611703"/>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386654" tIns="193327" rIns="386654" bIns="193327" anchor="ctr" compatLnSpc="1"/>
          <a:lstStyle>
            <a:extLst/>
          </a:lstStyle>
          <a:p>
            <a:pPr algn="ctr" eaLnBrk="1" latinLnBrk="0" hangingPunct="1"/>
            <a:endParaRPr kumimoji="0" lang="en-US"/>
          </a:p>
        </p:txBody>
      </p:sp>
      <p:cxnSp>
        <p:nvCxnSpPr>
          <p:cNvPr id="15" name="Straight Connector 14"/>
          <p:cNvCxnSpPr/>
          <p:nvPr/>
        </p:nvCxnSpPr>
        <p:spPr>
          <a:xfrm>
            <a:off x="-38793" y="24694351"/>
            <a:ext cx="14303138" cy="4626701"/>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1920240" y="1171789"/>
            <a:ext cx="34564320" cy="4876800"/>
          </a:xfrm>
          <a:prstGeom prst="rect">
            <a:avLst/>
          </a:prstGeom>
        </p:spPr>
        <p:txBody>
          <a:bodyPr vert="horz" lIns="386654" tIns="193327" rIns="386654" bIns="193327"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1920240" y="6320335"/>
            <a:ext cx="34564320" cy="19310775"/>
          </a:xfrm>
          <a:prstGeom prst="rect">
            <a:avLst/>
          </a:prstGeom>
        </p:spPr>
        <p:txBody>
          <a:bodyPr vert="horz" lIns="386654" tIns="193327" rIns="386654" bIns="193327">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28253534" y="27340561"/>
            <a:ext cx="8065008" cy="1560576"/>
          </a:xfrm>
          <a:prstGeom prst="rect">
            <a:avLst/>
          </a:prstGeom>
        </p:spPr>
        <p:txBody>
          <a:bodyPr vert="horz" lIns="386654" tIns="193327" rIns="386654" bIns="193327" anchor="b"/>
          <a:lstStyle>
            <a:lvl1pPr algn="l" eaLnBrk="1" latinLnBrk="0" hangingPunct="1">
              <a:defRPr kumimoji="0" sz="4200">
                <a:solidFill>
                  <a:schemeClr val="tx1"/>
                </a:solidFill>
              </a:defRPr>
            </a:lvl1pPr>
            <a:extLst/>
          </a:lstStyle>
          <a:p>
            <a:fld id="{544213AF-26F6-41FA-8D85-E2C5388D6E58}" type="datetimeFigureOut">
              <a:rPr lang="en-US" smtClean="0"/>
              <a:pPr/>
              <a:t>7/19/2011</a:t>
            </a:fld>
            <a:endParaRPr lang="en-US" sz="4300" dirty="0">
              <a:solidFill>
                <a:schemeClr val="tx1"/>
              </a:solidFill>
            </a:endParaRPr>
          </a:p>
        </p:txBody>
      </p:sp>
      <p:sp>
        <p:nvSpPr>
          <p:cNvPr id="22" name="Footer Placeholder 21"/>
          <p:cNvSpPr>
            <a:spLocks noGrp="1"/>
          </p:cNvSpPr>
          <p:nvPr>
            <p:ph type="ftr" sz="quarter" idx="3"/>
          </p:nvPr>
        </p:nvSpPr>
        <p:spPr>
          <a:xfrm>
            <a:off x="18396305" y="27340563"/>
            <a:ext cx="9872860" cy="1557867"/>
          </a:xfrm>
          <a:prstGeom prst="rect">
            <a:avLst/>
          </a:prstGeom>
        </p:spPr>
        <p:txBody>
          <a:bodyPr vert="horz" lIns="386654" tIns="193327" rIns="386654" bIns="193327" anchor="b"/>
          <a:lstStyle>
            <a:lvl1pPr algn="r" eaLnBrk="1" latinLnBrk="0" hangingPunct="1">
              <a:defRPr kumimoji="0" sz="4200">
                <a:solidFill>
                  <a:schemeClr val="tx1"/>
                </a:solidFill>
              </a:defRPr>
            </a:lvl1pPr>
            <a:extLst/>
          </a:lstStyle>
          <a:p>
            <a:pPr algn="r" eaLnBrk="1" latinLnBrk="0" hangingPunct="1"/>
            <a:endParaRPr kumimoji="0" lang="en-US" sz="4300" dirty="0">
              <a:solidFill>
                <a:schemeClr val="tx1"/>
              </a:solidFill>
            </a:endParaRPr>
          </a:p>
        </p:txBody>
      </p:sp>
      <p:sp>
        <p:nvSpPr>
          <p:cNvPr id="18" name="Slide Number Placeholder 17"/>
          <p:cNvSpPr>
            <a:spLocks noGrp="1"/>
          </p:cNvSpPr>
          <p:nvPr>
            <p:ph type="sldNum" sz="quarter" idx="4"/>
          </p:nvPr>
        </p:nvSpPr>
        <p:spPr>
          <a:xfrm>
            <a:off x="36318542" y="27340563"/>
            <a:ext cx="1536192" cy="1557867"/>
          </a:xfrm>
          <a:prstGeom prst="rect">
            <a:avLst/>
          </a:prstGeom>
        </p:spPr>
        <p:txBody>
          <a:bodyPr vert="horz" lIns="386654" tIns="193327" rIns="386654" bIns="193327" anchor="b"/>
          <a:lstStyle>
            <a:lvl1pPr algn="r" eaLnBrk="1" latinLnBrk="0" hangingPunct="1">
              <a:defRPr kumimoji="0" sz="4200" b="0">
                <a:solidFill>
                  <a:schemeClr val="tx1"/>
                </a:solidFill>
              </a:defRPr>
            </a:lvl1pPr>
            <a:extLst/>
          </a:lstStyle>
          <a:p>
            <a:fld id="{D5BBC35B-A44B-4119-B8DA-DE9E3DFADA20}" type="slidenum">
              <a:rPr kumimoji="0" lang="en-US" smtClean="0"/>
              <a:pPr/>
              <a:t>‹#›</a:t>
            </a:fld>
            <a:endParaRPr kumimoji="0" lang="en-US" sz="4300" b="0"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173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1546616" indent="-1082631" algn="l" rtl="0" eaLnBrk="1" latinLnBrk="0" hangingPunct="1">
        <a:spcBef>
          <a:spcPts val="1691"/>
        </a:spcBef>
        <a:spcAft>
          <a:spcPts val="0"/>
        </a:spcAft>
        <a:buClr>
          <a:schemeClr val="accent1"/>
        </a:buClr>
        <a:buSzPct val="68000"/>
        <a:buFont typeface="Wingdings 3"/>
        <a:buChar char=""/>
        <a:defRPr kumimoji="0" sz="11400" kern="1200">
          <a:solidFill>
            <a:schemeClr val="tx1"/>
          </a:solidFill>
          <a:latin typeface="+mn-lt"/>
          <a:ea typeface="+mn-ea"/>
          <a:cs typeface="+mn-cs"/>
        </a:defRPr>
      </a:lvl1pPr>
      <a:lvl2pPr marL="2629247" indent="-966635" algn="l" rtl="0" eaLnBrk="1" latinLnBrk="0" hangingPunct="1">
        <a:spcBef>
          <a:spcPts val="1370"/>
        </a:spcBef>
        <a:buClr>
          <a:schemeClr val="accent1"/>
        </a:buClr>
        <a:buFont typeface="Verdana"/>
        <a:buChar char="◦"/>
        <a:defRPr kumimoji="0" sz="9700" kern="1200">
          <a:solidFill>
            <a:schemeClr val="tx1"/>
          </a:solidFill>
          <a:latin typeface="+mn-lt"/>
          <a:ea typeface="+mn-ea"/>
          <a:cs typeface="+mn-cs"/>
        </a:defRPr>
      </a:lvl2pPr>
      <a:lvl3pPr marL="3634548" indent="-966635" algn="l" rtl="0" eaLnBrk="1" latinLnBrk="0" hangingPunct="1">
        <a:spcBef>
          <a:spcPts val="1480"/>
        </a:spcBef>
        <a:buClr>
          <a:schemeClr val="accent2"/>
        </a:buClr>
        <a:buSzPct val="100000"/>
        <a:buFont typeface="Wingdings 2"/>
        <a:buChar char=""/>
        <a:defRPr kumimoji="0" sz="8900" kern="1200">
          <a:solidFill>
            <a:schemeClr val="tx1"/>
          </a:solidFill>
          <a:latin typeface="+mn-lt"/>
          <a:ea typeface="+mn-ea"/>
          <a:cs typeface="+mn-cs"/>
        </a:defRPr>
      </a:lvl3pPr>
      <a:lvl4pPr marL="4833176" indent="-966635" algn="l" rtl="0" eaLnBrk="1" latinLnBrk="0" hangingPunct="1">
        <a:spcBef>
          <a:spcPts val="1480"/>
        </a:spcBef>
        <a:buClr>
          <a:schemeClr val="accent2"/>
        </a:buClr>
        <a:buFont typeface="Wingdings 2"/>
        <a:buChar char=""/>
        <a:defRPr kumimoji="0" sz="8000" kern="1200">
          <a:solidFill>
            <a:schemeClr val="tx1"/>
          </a:solidFill>
          <a:latin typeface="+mn-lt"/>
          <a:ea typeface="+mn-ea"/>
          <a:cs typeface="+mn-cs"/>
        </a:defRPr>
      </a:lvl4pPr>
      <a:lvl5pPr marL="5799811" indent="-966635" algn="l" rtl="0" eaLnBrk="1" latinLnBrk="0" hangingPunct="1">
        <a:spcBef>
          <a:spcPts val="1480"/>
        </a:spcBef>
        <a:buClr>
          <a:schemeClr val="accent2"/>
        </a:buClr>
        <a:buFont typeface="Wingdings 2"/>
        <a:buChar char=""/>
        <a:defRPr kumimoji="0" sz="7600" kern="1200">
          <a:solidFill>
            <a:schemeClr val="tx1"/>
          </a:solidFill>
          <a:latin typeface="+mn-lt"/>
          <a:ea typeface="+mn-ea"/>
          <a:cs typeface="+mn-cs"/>
        </a:defRPr>
      </a:lvl5pPr>
      <a:lvl6pPr marL="6766446" indent="-966635" algn="l" rtl="0" eaLnBrk="1" latinLnBrk="0" hangingPunct="1">
        <a:spcBef>
          <a:spcPts val="1480"/>
        </a:spcBef>
        <a:buClr>
          <a:schemeClr val="accent3"/>
        </a:buClr>
        <a:buFont typeface="Wingdings 2"/>
        <a:buChar char=""/>
        <a:defRPr kumimoji="0" sz="7600" kern="1200">
          <a:solidFill>
            <a:schemeClr val="tx1"/>
          </a:solidFill>
          <a:latin typeface="+mn-lt"/>
          <a:ea typeface="+mn-ea"/>
          <a:cs typeface="+mn-cs"/>
        </a:defRPr>
      </a:lvl6pPr>
      <a:lvl7pPr marL="7733081" indent="-966635" algn="l" rtl="0" eaLnBrk="1" latinLnBrk="0" hangingPunct="1">
        <a:spcBef>
          <a:spcPts val="1480"/>
        </a:spcBef>
        <a:buClr>
          <a:schemeClr val="accent3"/>
        </a:buClr>
        <a:buFont typeface="Wingdings 2"/>
        <a:buChar char=""/>
        <a:defRPr kumimoji="0" sz="6800" kern="1200">
          <a:solidFill>
            <a:schemeClr val="tx1"/>
          </a:solidFill>
          <a:latin typeface="+mn-lt"/>
          <a:ea typeface="+mn-ea"/>
          <a:cs typeface="+mn-cs"/>
        </a:defRPr>
      </a:lvl7pPr>
      <a:lvl8pPr marL="8699716" indent="-966635" algn="l" rtl="0" eaLnBrk="1" latinLnBrk="0" hangingPunct="1">
        <a:spcBef>
          <a:spcPts val="1480"/>
        </a:spcBef>
        <a:buClr>
          <a:schemeClr val="accent3"/>
        </a:buClr>
        <a:buFont typeface="Wingdings 2"/>
        <a:buChar char=""/>
        <a:defRPr kumimoji="0" sz="6800" kern="1200">
          <a:solidFill>
            <a:schemeClr val="tx1"/>
          </a:solidFill>
          <a:latin typeface="+mn-lt"/>
          <a:ea typeface="+mn-ea"/>
          <a:cs typeface="+mn-cs"/>
        </a:defRPr>
      </a:lvl8pPr>
      <a:lvl9pPr marL="9666351" indent="-966635" algn="l" rtl="0" eaLnBrk="1" latinLnBrk="0" hangingPunct="1">
        <a:spcBef>
          <a:spcPts val="1480"/>
        </a:spcBef>
        <a:buClr>
          <a:schemeClr val="accent3"/>
        </a:buClr>
        <a:buFont typeface="Wingdings 2"/>
        <a:buChar char=""/>
        <a:defRPr kumimoji="0" sz="6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1933270" algn="l" rtl="0" eaLnBrk="1" latinLnBrk="0" hangingPunct="1">
        <a:defRPr kumimoji="0" kern="1200">
          <a:solidFill>
            <a:schemeClr val="tx1"/>
          </a:solidFill>
          <a:latin typeface="+mn-lt"/>
          <a:ea typeface="+mn-ea"/>
          <a:cs typeface="+mn-cs"/>
        </a:defRPr>
      </a:lvl2pPr>
      <a:lvl3pPr marL="3866540" algn="l" rtl="0" eaLnBrk="1" latinLnBrk="0" hangingPunct="1">
        <a:defRPr kumimoji="0" kern="1200">
          <a:solidFill>
            <a:schemeClr val="tx1"/>
          </a:solidFill>
          <a:latin typeface="+mn-lt"/>
          <a:ea typeface="+mn-ea"/>
          <a:cs typeface="+mn-cs"/>
        </a:defRPr>
      </a:lvl3pPr>
      <a:lvl4pPr marL="5799811" algn="l" rtl="0" eaLnBrk="1" latinLnBrk="0" hangingPunct="1">
        <a:defRPr kumimoji="0" kern="1200">
          <a:solidFill>
            <a:schemeClr val="tx1"/>
          </a:solidFill>
          <a:latin typeface="+mn-lt"/>
          <a:ea typeface="+mn-ea"/>
          <a:cs typeface="+mn-cs"/>
        </a:defRPr>
      </a:lvl4pPr>
      <a:lvl5pPr marL="7733081" algn="l" rtl="0" eaLnBrk="1" latinLnBrk="0" hangingPunct="1">
        <a:defRPr kumimoji="0" kern="1200">
          <a:solidFill>
            <a:schemeClr val="tx1"/>
          </a:solidFill>
          <a:latin typeface="+mn-lt"/>
          <a:ea typeface="+mn-ea"/>
          <a:cs typeface="+mn-cs"/>
        </a:defRPr>
      </a:lvl5pPr>
      <a:lvl6pPr marL="9666351" algn="l" rtl="0" eaLnBrk="1" latinLnBrk="0" hangingPunct="1">
        <a:defRPr kumimoji="0" kern="1200">
          <a:solidFill>
            <a:schemeClr val="tx1"/>
          </a:solidFill>
          <a:latin typeface="+mn-lt"/>
          <a:ea typeface="+mn-ea"/>
          <a:cs typeface="+mn-cs"/>
        </a:defRPr>
      </a:lvl6pPr>
      <a:lvl7pPr marL="11599621" algn="l" rtl="0" eaLnBrk="1" latinLnBrk="0" hangingPunct="1">
        <a:defRPr kumimoji="0" kern="1200">
          <a:solidFill>
            <a:schemeClr val="tx1"/>
          </a:solidFill>
          <a:latin typeface="+mn-lt"/>
          <a:ea typeface="+mn-ea"/>
          <a:cs typeface="+mn-cs"/>
        </a:defRPr>
      </a:lvl7pPr>
      <a:lvl8pPr marL="13532891" algn="l" rtl="0" eaLnBrk="1" latinLnBrk="0" hangingPunct="1">
        <a:defRPr kumimoji="0" kern="1200">
          <a:solidFill>
            <a:schemeClr val="tx1"/>
          </a:solidFill>
          <a:latin typeface="+mn-lt"/>
          <a:ea typeface="+mn-ea"/>
          <a:cs typeface="+mn-cs"/>
        </a:defRPr>
      </a:lvl8pPr>
      <a:lvl9pPr marL="15466162"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eg"/><Relationship Id="rId18" Type="http://schemas.openxmlformats.org/officeDocument/2006/relationships/image" Target="../media/image18.jpeg"/><Relationship Id="rId26" Type="http://schemas.openxmlformats.org/officeDocument/2006/relationships/image" Target="../media/image26.png"/><Relationship Id="rId3" Type="http://schemas.openxmlformats.org/officeDocument/2006/relationships/image" Target="../media/image3.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jpeg"/><Relationship Id="rId25" Type="http://schemas.openxmlformats.org/officeDocument/2006/relationships/image" Target="../media/image25.png"/><Relationship Id="rId2" Type="http://schemas.openxmlformats.org/officeDocument/2006/relationships/image" Target="../media/image2.png"/><Relationship Id="rId16" Type="http://schemas.openxmlformats.org/officeDocument/2006/relationships/image" Target="../media/image16.jpeg"/><Relationship Id="rId20" Type="http://schemas.openxmlformats.org/officeDocument/2006/relationships/image" Target="../media/image20.png"/><Relationship Id="rId29"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jpeg"/><Relationship Id="rId23" Type="http://schemas.openxmlformats.org/officeDocument/2006/relationships/image" Target="../media/image23.png"/><Relationship Id="rId28" Type="http://schemas.openxmlformats.org/officeDocument/2006/relationships/image" Target="../media/image28.jpeg"/><Relationship Id="rId10" Type="http://schemas.openxmlformats.org/officeDocument/2006/relationships/image" Target="../media/image10.jpeg"/><Relationship Id="rId19" Type="http://schemas.openxmlformats.org/officeDocument/2006/relationships/image" Target="../media/image19.jpe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jpeg"/><Relationship Id="rId22" Type="http://schemas.openxmlformats.org/officeDocument/2006/relationships/image" Target="../media/image22.jpeg"/><Relationship Id="rId27" Type="http://schemas.openxmlformats.org/officeDocument/2006/relationships/image" Target="../media/image27.png"/><Relationship Id="rId30"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Group 188"/>
          <p:cNvGrpSpPr/>
          <p:nvPr/>
        </p:nvGrpSpPr>
        <p:grpSpPr>
          <a:xfrm rot="10800000">
            <a:off x="13341350" y="0"/>
            <a:ext cx="25063450" cy="4918075"/>
            <a:chOff x="-41275" y="26236613"/>
            <a:chExt cx="25063450" cy="4918075"/>
          </a:xfrm>
        </p:grpSpPr>
        <p:sp>
          <p:nvSpPr>
            <p:cNvPr id="190" name="Freeform 1"/>
            <p:cNvSpPr>
              <a:spLocks/>
            </p:cNvSpPr>
            <p:nvPr/>
          </p:nvSpPr>
          <p:spPr bwMode="auto">
            <a:xfrm>
              <a:off x="2295525" y="26949400"/>
              <a:ext cx="22726650" cy="4175125"/>
            </a:xfrm>
            <a:custGeom>
              <a:avLst/>
              <a:gdLst>
                <a:gd name="T0" fmla="*/ 0 w 21600"/>
                <a:gd name="T1" fmla="*/ 128 h 21600"/>
                <a:gd name="T2" fmla="*/ 21600 w 21600"/>
                <a:gd name="T3" fmla="*/ 21600 h 21600"/>
                <a:gd name="T4" fmla="*/ 16039 w 21600"/>
                <a:gd name="T5" fmla="*/ 21600 h 21600"/>
                <a:gd name="T6" fmla="*/ 3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28"/>
                  </a:moveTo>
                  <a:lnTo>
                    <a:pt x="21600" y="21600"/>
                  </a:lnTo>
                  <a:lnTo>
                    <a:pt x="16039" y="21600"/>
                  </a:lnTo>
                  <a:lnTo>
                    <a:pt x="3" y="0"/>
                  </a:lnTo>
                </a:path>
              </a:pathLst>
            </a:custGeom>
            <a:solidFill>
              <a:schemeClr val="accent1">
                <a:alpha val="39999"/>
              </a:schemeClr>
            </a:solidFill>
            <a:ln w="9525">
              <a:noFill/>
              <a:round/>
              <a:headEnd/>
              <a:tailEnd/>
            </a:ln>
          </p:spPr>
          <p:txBody>
            <a:bodyPr lIns="0" tIns="0" rIns="0" bIns="0"/>
            <a:lstStyle/>
            <a:p>
              <a:endParaRPr lang="en-US"/>
            </a:p>
          </p:txBody>
        </p:sp>
        <p:sp>
          <p:nvSpPr>
            <p:cNvPr id="191" name="Freeform 2"/>
            <p:cNvSpPr>
              <a:spLocks/>
            </p:cNvSpPr>
            <p:nvPr/>
          </p:nvSpPr>
          <p:spPr bwMode="auto">
            <a:xfrm>
              <a:off x="2233613" y="26922413"/>
              <a:ext cx="16976725" cy="4232275"/>
            </a:xfrm>
            <a:custGeom>
              <a:avLst/>
              <a:gdLst>
                <a:gd name="T0" fmla="*/ 0 w 21600"/>
                <a:gd name="T1" fmla="*/ 0 h 21600"/>
                <a:gd name="T2" fmla="*/ 21600 w 21600"/>
                <a:gd name="T3" fmla="*/ 21490 h 21600"/>
                <a:gd name="T4" fmla="*/ 17057 w 21600"/>
                <a:gd name="T5" fmla="*/ 21600 h 21600"/>
                <a:gd name="T6" fmla="*/ 46 w 21600"/>
                <a:gd name="T7" fmla="*/ 1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21490"/>
                  </a:lnTo>
                  <a:lnTo>
                    <a:pt x="17057" y="21600"/>
                  </a:lnTo>
                  <a:lnTo>
                    <a:pt x="46" y="147"/>
                  </a:lnTo>
                </a:path>
              </a:pathLst>
            </a:custGeom>
            <a:solidFill>
              <a:srgbClr val="000000"/>
            </a:solidFill>
            <a:ln w="9525">
              <a:noFill/>
              <a:round/>
              <a:headEnd/>
              <a:tailEnd/>
            </a:ln>
          </p:spPr>
          <p:txBody>
            <a:bodyPr lIns="0" tIns="0" rIns="0" bIns="0"/>
            <a:lstStyle/>
            <a:p>
              <a:endParaRPr lang="en-US"/>
            </a:p>
          </p:txBody>
        </p:sp>
        <p:sp>
          <p:nvSpPr>
            <p:cNvPr id="192" name="AutoShape 3"/>
            <p:cNvSpPr>
              <a:spLocks/>
            </p:cNvSpPr>
            <p:nvPr/>
          </p:nvSpPr>
          <p:spPr bwMode="auto">
            <a:xfrm>
              <a:off x="-26988" y="26252488"/>
              <a:ext cx="15649576" cy="4900612"/>
            </a:xfrm>
            <a:prstGeom prst="rtTriangle">
              <a:avLst/>
            </a:prstGeom>
            <a:blipFill dpi="0" rotWithShape="0">
              <a:blip r:embed="rId2"/>
              <a:srcRect/>
              <a:stretch>
                <a:fillRect/>
              </a:stretch>
            </a:blipFill>
            <a:ln w="12700" cap="rnd">
              <a:noFill/>
              <a:round/>
              <a:headEnd/>
              <a:tailEnd/>
            </a:ln>
          </p:spPr>
          <p:txBody>
            <a:bodyPr lIns="0" tIns="0" rIns="0" bIns="0"/>
            <a:lstStyle/>
            <a:p>
              <a:endParaRPr lang="en-US"/>
            </a:p>
          </p:txBody>
        </p:sp>
        <p:sp>
          <p:nvSpPr>
            <p:cNvPr id="193" name="Line 4"/>
            <p:cNvSpPr>
              <a:spLocks noChangeShapeType="1"/>
            </p:cNvSpPr>
            <p:nvPr/>
          </p:nvSpPr>
          <p:spPr bwMode="auto">
            <a:xfrm>
              <a:off x="-41275" y="26236613"/>
              <a:ext cx="15663863" cy="4916487"/>
            </a:xfrm>
            <a:prstGeom prst="line">
              <a:avLst/>
            </a:prstGeom>
            <a:noFill/>
            <a:ln w="12065">
              <a:solidFill>
                <a:srgbClr val="4C85B9"/>
              </a:solidFill>
              <a:miter lim="800000"/>
              <a:headEnd/>
              <a:tailEnd/>
            </a:ln>
          </p:spPr>
          <p:txBody>
            <a:bodyPr lIns="0" tIns="0" rIns="0" bIns="0"/>
            <a:lstStyle/>
            <a:p>
              <a:endParaRPr lang="en-US"/>
            </a:p>
          </p:txBody>
        </p:sp>
      </p:grpSp>
      <p:sp>
        <p:nvSpPr>
          <p:cNvPr id="4103" name="Rectangle 7"/>
          <p:cNvSpPr>
            <a:spLocks/>
          </p:cNvSpPr>
          <p:nvPr/>
        </p:nvSpPr>
        <p:spPr bwMode="auto">
          <a:xfrm>
            <a:off x="1066800" y="4618318"/>
            <a:ext cx="8862390" cy="4255247"/>
          </a:xfrm>
          <a:prstGeom prst="rect">
            <a:avLst/>
          </a:prstGeom>
          <a:noFill/>
          <a:ln w="9525" cap="flat">
            <a:noFill/>
            <a:miter lim="800000"/>
            <a:headEnd type="none" w="med" len="med"/>
            <a:tailEnd type="none" w="med" len="med"/>
          </a:ln>
        </p:spPr>
        <p:txBody>
          <a:bodyPr lIns="35243" tIns="35243" rIns="35243" bIns="35243"/>
          <a:lstStyle/>
          <a:p>
            <a:pPr indent="270193" algn="just"/>
            <a:r>
              <a:rPr lang="en-US" sz="2100" dirty="0">
                <a:solidFill>
                  <a:schemeClr val="tx1"/>
                </a:solidFill>
                <a:latin typeface="Arial" charset="0"/>
                <a:cs typeface="Arial" charset="0"/>
                <a:sym typeface="Arial" charset="0"/>
              </a:rPr>
              <a:t>Cholesterol biosensors have recently gained much attention due to the high rate of clinical disorders, such as heart disease, coronary artery disease, and cerebral thrombosis, among others.  The development of a biosensor that integrates cholesterol </a:t>
            </a:r>
            <a:r>
              <a:rPr lang="en-US" sz="2100" dirty="0" err="1">
                <a:solidFill>
                  <a:schemeClr val="tx1"/>
                </a:solidFill>
                <a:latin typeface="Arial" charset="0"/>
                <a:cs typeface="Arial" charset="0"/>
                <a:sym typeface="Arial" charset="0"/>
              </a:rPr>
              <a:t>oxidase</a:t>
            </a:r>
            <a:r>
              <a:rPr lang="en-US" sz="2100" dirty="0">
                <a:solidFill>
                  <a:schemeClr val="tx1"/>
                </a:solidFill>
                <a:latin typeface="Arial" charset="0"/>
                <a:cs typeface="Arial" charset="0"/>
                <a:sym typeface="Arial" charset="0"/>
              </a:rPr>
              <a:t> for the detection of cholesterol is important as a diagnosis tool.   In this investigation, carbon </a:t>
            </a:r>
            <a:r>
              <a:rPr lang="en-US" sz="2100" dirty="0" err="1">
                <a:solidFill>
                  <a:schemeClr val="tx1"/>
                </a:solidFill>
                <a:latin typeface="Arial" charset="0"/>
                <a:cs typeface="Arial" charset="0"/>
                <a:sym typeface="Arial" charset="0"/>
              </a:rPr>
              <a:t>nanofiber</a:t>
            </a:r>
            <a:r>
              <a:rPr lang="en-US" sz="2100" dirty="0">
                <a:solidFill>
                  <a:schemeClr val="tx1"/>
                </a:solidFill>
                <a:latin typeface="Arial" charset="0"/>
                <a:cs typeface="Arial" charset="0"/>
                <a:sym typeface="Arial" charset="0"/>
              </a:rPr>
              <a:t> electrodes were used for protein immobilization.  The frequently used techniques for this procedure are protein: entrapment, physical absorption and covalent bonding.  However, covalent bonding that is based on the binding of functional group of the enzymes and matrix via covalent bonds, improves uniformity, density and distribution of the bound protein. This method is being studied for the preparation of the biosensor. Characterization of the biosensor was done using surface and </a:t>
            </a:r>
            <a:r>
              <a:rPr lang="en-US" sz="2100" dirty="0" err="1">
                <a:solidFill>
                  <a:schemeClr val="tx1"/>
                </a:solidFill>
                <a:latin typeface="Arial" charset="0"/>
                <a:cs typeface="Arial" charset="0"/>
                <a:sym typeface="Arial" charset="0"/>
              </a:rPr>
              <a:t>electrochemicalmethodsto</a:t>
            </a:r>
            <a:r>
              <a:rPr lang="en-US" sz="2100" dirty="0">
                <a:solidFill>
                  <a:schemeClr val="tx1"/>
                </a:solidFill>
                <a:latin typeface="Arial" charset="0"/>
                <a:cs typeface="Arial" charset="0"/>
                <a:sym typeface="Arial" charset="0"/>
              </a:rPr>
              <a:t> guarantee successful immobilization of cholesterol </a:t>
            </a:r>
            <a:r>
              <a:rPr lang="en-US" sz="2100" dirty="0" err="1">
                <a:solidFill>
                  <a:schemeClr val="tx1"/>
                </a:solidFill>
                <a:latin typeface="Arial" charset="0"/>
                <a:cs typeface="Arial" charset="0"/>
                <a:sym typeface="Arial" charset="0"/>
              </a:rPr>
              <a:t>oxidase</a:t>
            </a:r>
            <a:r>
              <a:rPr lang="en-US" sz="2100" dirty="0">
                <a:solidFill>
                  <a:schemeClr val="tx1"/>
                </a:solidFill>
                <a:latin typeface="Arial" charset="0"/>
                <a:cs typeface="Arial" charset="0"/>
                <a:sym typeface="Arial" charset="0"/>
              </a:rPr>
              <a:t>. </a:t>
            </a:r>
          </a:p>
        </p:txBody>
      </p:sp>
      <p:sp>
        <p:nvSpPr>
          <p:cNvPr id="4104" name="Rectangle 8"/>
          <p:cNvSpPr>
            <a:spLocks/>
          </p:cNvSpPr>
          <p:nvPr/>
        </p:nvSpPr>
        <p:spPr bwMode="auto">
          <a:xfrm>
            <a:off x="685800" y="3962400"/>
            <a:ext cx="9740348" cy="561788"/>
          </a:xfrm>
          <a:prstGeom prst="rect">
            <a:avLst/>
          </a:prstGeom>
          <a:noFill/>
          <a:ln w="9525" cap="flat">
            <a:noFill/>
            <a:miter lim="800000"/>
            <a:headEnd type="none" w="med" len="med"/>
            <a:tailEnd type="none" w="med" len="med"/>
          </a:ln>
        </p:spPr>
        <p:txBody>
          <a:bodyPr lIns="35243" tIns="35243" rIns="35243" bIns="35243"/>
          <a:lstStyle/>
          <a:p>
            <a:r>
              <a:rPr lang="en-US" sz="3400" b="1" dirty="0">
                <a:solidFill>
                  <a:schemeClr val="tx1"/>
                </a:solidFill>
                <a:latin typeface="Arial" charset="0"/>
                <a:cs typeface="Arial" charset="0"/>
                <a:sym typeface="Arial" charset="0"/>
              </a:rPr>
              <a:t>Abstract</a:t>
            </a:r>
          </a:p>
        </p:txBody>
      </p:sp>
      <p:grpSp>
        <p:nvGrpSpPr>
          <p:cNvPr id="4115" name="Group 19"/>
          <p:cNvGrpSpPr>
            <a:grpSpLocks/>
          </p:cNvGrpSpPr>
          <p:nvPr/>
        </p:nvGrpSpPr>
        <p:grpSpPr bwMode="auto">
          <a:xfrm>
            <a:off x="1066799" y="17449700"/>
            <a:ext cx="7786481" cy="1524194"/>
            <a:chOff x="0" y="-61"/>
            <a:chExt cx="5576" cy="1019"/>
          </a:xfrm>
        </p:grpSpPr>
        <p:sp>
          <p:nvSpPr>
            <p:cNvPr id="4116" name="Rectangle 20"/>
            <p:cNvSpPr>
              <a:spLocks/>
            </p:cNvSpPr>
            <p:nvPr/>
          </p:nvSpPr>
          <p:spPr bwMode="auto">
            <a:xfrm>
              <a:off x="2495" y="-61"/>
              <a:ext cx="1344" cy="208"/>
            </a:xfrm>
            <a:prstGeom prst="rect">
              <a:avLst/>
            </a:prstGeom>
            <a:noFill/>
            <a:ln w="9525" cap="flat">
              <a:noFill/>
              <a:miter lim="800000"/>
              <a:headEnd type="none" w="med" len="med"/>
              <a:tailEnd type="none" w="med" len="med"/>
            </a:ln>
          </p:spPr>
          <p:txBody>
            <a:bodyPr lIns="38100" tIns="38100" rIns="38100" bIns="38100"/>
            <a:lstStyle/>
            <a:p>
              <a:pPr algn="l"/>
              <a:r>
                <a:rPr lang="en-US" sz="1700" dirty="0">
                  <a:solidFill>
                    <a:schemeClr val="tx1"/>
                  </a:solidFill>
                  <a:latin typeface="Arial" charset="0"/>
                  <a:cs typeface="Arial" charset="0"/>
                  <a:sym typeface="Arial" charset="0"/>
                </a:rPr>
                <a:t>Bio-Receptor</a:t>
              </a:r>
            </a:p>
          </p:txBody>
        </p:sp>
        <p:sp>
          <p:nvSpPr>
            <p:cNvPr id="4117" name="Rectangle 21"/>
            <p:cNvSpPr>
              <a:spLocks/>
            </p:cNvSpPr>
            <p:nvPr/>
          </p:nvSpPr>
          <p:spPr bwMode="auto">
            <a:xfrm>
              <a:off x="3988" y="-61"/>
              <a:ext cx="1128" cy="208"/>
            </a:xfrm>
            <a:prstGeom prst="rect">
              <a:avLst/>
            </a:prstGeom>
            <a:noFill/>
            <a:ln w="9525" cap="flat">
              <a:noFill/>
              <a:miter lim="800000"/>
              <a:headEnd type="none" w="med" len="med"/>
              <a:tailEnd type="none" w="med" len="med"/>
            </a:ln>
          </p:spPr>
          <p:txBody>
            <a:bodyPr lIns="38100" tIns="38100" rIns="38100" bIns="38100"/>
            <a:lstStyle/>
            <a:p>
              <a:pPr algn="l"/>
              <a:r>
                <a:rPr lang="en-US" sz="1700" dirty="0">
                  <a:solidFill>
                    <a:schemeClr val="tx1"/>
                  </a:solidFill>
                  <a:latin typeface="Arial" charset="0"/>
                  <a:cs typeface="Arial" charset="0"/>
                  <a:sym typeface="Arial" charset="0"/>
                </a:rPr>
                <a:t>Transducer</a:t>
              </a:r>
            </a:p>
          </p:txBody>
        </p:sp>
        <p:sp>
          <p:nvSpPr>
            <p:cNvPr id="4118" name="Rectangle 22"/>
            <p:cNvSpPr>
              <a:spLocks/>
            </p:cNvSpPr>
            <p:nvPr/>
          </p:nvSpPr>
          <p:spPr bwMode="auto">
            <a:xfrm>
              <a:off x="0" y="246"/>
              <a:ext cx="5576" cy="712"/>
            </a:xfrm>
            <a:prstGeom prst="rect">
              <a:avLst/>
            </a:prstGeom>
            <a:noFill/>
            <a:ln w="9525" cap="flat">
              <a:noFill/>
              <a:miter lim="800000"/>
              <a:headEnd type="none" w="med" len="med"/>
              <a:tailEnd type="none" w="med" len="med"/>
            </a:ln>
          </p:spPr>
          <p:txBody>
            <a:bodyPr lIns="38100" tIns="38100" rIns="38100" bIns="38100" anchor="ctr"/>
            <a:lstStyle/>
            <a:p>
              <a:pPr algn="just"/>
              <a:r>
                <a:rPr lang="en-US" sz="1700" dirty="0">
                  <a:solidFill>
                    <a:schemeClr val="tx1"/>
                  </a:solidFill>
                  <a:latin typeface="Arial" charset="0"/>
                  <a:cs typeface="Arial" charset="0"/>
                  <a:sym typeface="Arial" charset="0"/>
                </a:rPr>
                <a:t>Schematic representation of a biosensor containing the Bio-recognition element (bio receptor) that converts substrate into products, the transducer (that converts the biological recognition into an electrical signal) and the output whose magnitude is related to the magnitude concentration of the </a:t>
              </a:r>
              <a:r>
                <a:rPr lang="en-US" sz="1700" dirty="0" err="1">
                  <a:solidFill>
                    <a:schemeClr val="tx1"/>
                  </a:solidFill>
                  <a:latin typeface="Arial" charset="0"/>
                  <a:cs typeface="Arial" charset="0"/>
                  <a:sym typeface="Arial" charset="0"/>
                </a:rPr>
                <a:t>analyte</a:t>
              </a:r>
              <a:r>
                <a:rPr lang="en-US" sz="1700" dirty="0">
                  <a:solidFill>
                    <a:schemeClr val="tx1"/>
                  </a:solidFill>
                  <a:latin typeface="Arial" charset="0"/>
                  <a:cs typeface="Arial" charset="0"/>
                  <a:sym typeface="Arial" charset="0"/>
                </a:rPr>
                <a:t> of interest.</a:t>
              </a:r>
            </a:p>
          </p:txBody>
        </p:sp>
      </p:grpSp>
      <p:grpSp>
        <p:nvGrpSpPr>
          <p:cNvPr id="186" name="Group 185"/>
          <p:cNvGrpSpPr/>
          <p:nvPr/>
        </p:nvGrpSpPr>
        <p:grpSpPr>
          <a:xfrm>
            <a:off x="931379" y="11731812"/>
            <a:ext cx="9279421" cy="3370729"/>
            <a:chOff x="194227" y="11731812"/>
            <a:chExt cx="9279421" cy="3370729"/>
          </a:xfrm>
        </p:grpSpPr>
        <p:grpSp>
          <p:nvGrpSpPr>
            <p:cNvPr id="4105" name="Group 9"/>
            <p:cNvGrpSpPr>
              <a:grpSpLocks/>
            </p:cNvGrpSpPr>
            <p:nvPr/>
          </p:nvGrpSpPr>
          <p:grpSpPr bwMode="auto">
            <a:xfrm>
              <a:off x="194227" y="12233835"/>
              <a:ext cx="9279421" cy="2235200"/>
              <a:chOff x="0" y="0"/>
              <a:chExt cx="6402" cy="1496"/>
            </a:xfrm>
          </p:grpSpPr>
          <p:pic>
            <p:nvPicPr>
              <p:cNvPr id="4106" name="Picture 10"/>
              <p:cNvPicPr>
                <a:picLocks noChangeArrowheads="1"/>
              </p:cNvPicPr>
              <p:nvPr/>
            </p:nvPicPr>
            <p:blipFill>
              <a:blip r:embed="rId3"/>
              <a:srcRect l="10834" t="4610" r="8333" b="7445"/>
              <a:stretch>
                <a:fillRect/>
              </a:stretch>
            </p:blipFill>
            <p:spPr bwMode="auto">
              <a:xfrm>
                <a:off x="737" y="0"/>
                <a:ext cx="1723" cy="1496"/>
              </a:xfrm>
              <a:prstGeom prst="rect">
                <a:avLst/>
              </a:prstGeom>
              <a:noFill/>
              <a:ln w="9525" cap="flat">
                <a:noFill/>
                <a:miter lim="800000"/>
                <a:headEnd/>
                <a:tailEnd/>
              </a:ln>
            </p:spPr>
          </p:pic>
          <p:sp>
            <p:nvSpPr>
              <p:cNvPr id="4107" name="Rectangle 11"/>
              <p:cNvSpPr>
                <a:spLocks/>
              </p:cNvSpPr>
              <p:nvPr/>
            </p:nvSpPr>
            <p:spPr bwMode="auto">
              <a:xfrm>
                <a:off x="0" y="306"/>
                <a:ext cx="968" cy="544"/>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Cholesterol </a:t>
                </a:r>
                <a:r>
                  <a:rPr lang="en-US" sz="1700" b="1" dirty="0" err="1">
                    <a:solidFill>
                      <a:schemeClr val="tx1"/>
                    </a:solidFill>
                    <a:latin typeface="Arial" charset="0"/>
                    <a:cs typeface="Arial" charset="0"/>
                    <a:sym typeface="Arial" charset="0"/>
                  </a:rPr>
                  <a:t>Oxidase</a:t>
                </a:r>
                <a:r>
                  <a:rPr lang="en-US" sz="1700" b="1" dirty="0">
                    <a:solidFill>
                      <a:schemeClr val="tx1"/>
                    </a:solidFill>
                    <a:latin typeface="Arial" charset="0"/>
                    <a:cs typeface="Arial" charset="0"/>
                    <a:sym typeface="Arial" charset="0"/>
                  </a:rPr>
                  <a:t> Enzyme</a:t>
                </a:r>
              </a:p>
            </p:txBody>
          </p:sp>
          <p:grpSp>
            <p:nvGrpSpPr>
              <p:cNvPr id="4108" name="Group 12"/>
              <p:cNvGrpSpPr>
                <a:grpSpLocks/>
              </p:cNvGrpSpPr>
              <p:nvPr/>
            </p:nvGrpSpPr>
            <p:grpSpPr bwMode="auto">
              <a:xfrm>
                <a:off x="3295" y="0"/>
                <a:ext cx="2042" cy="1433"/>
                <a:chOff x="0" y="0"/>
                <a:chExt cx="2042" cy="1433"/>
              </a:xfrm>
            </p:grpSpPr>
            <p:pic>
              <p:nvPicPr>
                <p:cNvPr id="4109" name="Picture 13"/>
                <p:cNvPicPr>
                  <a:picLocks noChangeAspect="1" noChangeArrowheads="1"/>
                </p:cNvPicPr>
                <p:nvPr/>
              </p:nvPicPr>
              <p:blipFill>
                <a:blip r:embed="rId4"/>
                <a:srcRect l="1665" t="4610" b="4610"/>
                <a:stretch>
                  <a:fillRect/>
                </a:stretch>
              </p:blipFill>
              <p:spPr bwMode="auto">
                <a:xfrm>
                  <a:off x="79" y="0"/>
                  <a:ext cx="1963" cy="1433"/>
                </a:xfrm>
                <a:prstGeom prst="rect">
                  <a:avLst/>
                </a:prstGeom>
                <a:noFill/>
                <a:ln w="9525" cap="flat">
                  <a:noFill/>
                  <a:round/>
                  <a:headEnd/>
                  <a:tailEnd/>
                </a:ln>
              </p:spPr>
            </p:pic>
            <p:sp>
              <p:nvSpPr>
                <p:cNvPr id="4110" name="Rectangle 14"/>
                <p:cNvSpPr>
                  <a:spLocks/>
                </p:cNvSpPr>
                <p:nvPr/>
              </p:nvSpPr>
              <p:spPr bwMode="auto">
                <a:xfrm>
                  <a:off x="1279" y="564"/>
                  <a:ext cx="582" cy="227"/>
                </a:xfrm>
                <a:prstGeom prst="rect">
                  <a:avLst/>
                </a:prstGeom>
                <a:solidFill>
                  <a:srgbClr val="FFFFFF">
                    <a:alpha val="85881"/>
                  </a:srgbClr>
                </a:solidFill>
                <a:ln w="12700" cap="rnd">
                  <a:noFill/>
                  <a:round/>
                  <a:headEnd type="none" w="med" len="med"/>
                  <a:tailEnd type="none" w="med" len="med"/>
                </a:ln>
              </p:spPr>
              <p:txBody>
                <a:bodyPr wrap="none" lIns="38100" tIns="38100" rIns="38100" bIns="38100">
                  <a:spAutoFit/>
                </a:bodyPr>
                <a:lstStyle/>
                <a:p>
                  <a:pPr algn="l"/>
                  <a:r>
                    <a:rPr lang="en-US" sz="1700" b="1" dirty="0">
                      <a:solidFill>
                        <a:schemeClr val="tx1"/>
                      </a:solidFill>
                      <a:latin typeface="Times" charset="0"/>
                      <a:cs typeface="Times" charset="0"/>
                      <a:sym typeface="Times" charset="0"/>
                    </a:rPr>
                    <a:t>His 447</a:t>
                  </a:r>
                </a:p>
              </p:txBody>
            </p:sp>
            <p:sp>
              <p:nvSpPr>
                <p:cNvPr id="4111" name="Rectangle 15"/>
                <p:cNvSpPr>
                  <a:spLocks/>
                </p:cNvSpPr>
                <p:nvPr/>
              </p:nvSpPr>
              <p:spPr bwMode="auto">
                <a:xfrm>
                  <a:off x="0" y="7"/>
                  <a:ext cx="640" cy="227"/>
                </a:xfrm>
                <a:prstGeom prst="rect">
                  <a:avLst/>
                </a:prstGeom>
                <a:solidFill>
                  <a:srgbClr val="FFFFFF">
                    <a:alpha val="58823"/>
                  </a:srgbClr>
                </a:solidFill>
                <a:ln w="12700" cap="rnd">
                  <a:noFill/>
                  <a:round/>
                  <a:headEnd type="none" w="med" len="med"/>
                  <a:tailEnd type="none" w="med" len="med"/>
                </a:ln>
              </p:spPr>
              <p:txBody>
                <a:bodyPr wrap="none" lIns="38100" tIns="38100" rIns="38100" bIns="38100">
                  <a:spAutoFit/>
                </a:bodyPr>
                <a:lstStyle/>
                <a:p>
                  <a:pPr algn="l"/>
                  <a:r>
                    <a:rPr lang="en-US" sz="1700" b="1" dirty="0" err="1">
                      <a:solidFill>
                        <a:schemeClr val="tx1"/>
                      </a:solidFill>
                      <a:latin typeface="Times" charset="0"/>
                      <a:cs typeface="Times" charset="0"/>
                      <a:sym typeface="Times" charset="0"/>
                    </a:rPr>
                    <a:t>Glu</a:t>
                  </a:r>
                  <a:r>
                    <a:rPr lang="en-US" sz="1700" b="1" dirty="0">
                      <a:solidFill>
                        <a:schemeClr val="tx1"/>
                      </a:solidFill>
                      <a:latin typeface="Times" charset="0"/>
                      <a:cs typeface="Times" charset="0"/>
                      <a:sym typeface="Times" charset="0"/>
                    </a:rPr>
                    <a:t> 361 </a:t>
                  </a:r>
                </a:p>
              </p:txBody>
            </p:sp>
            <p:sp>
              <p:nvSpPr>
                <p:cNvPr id="4112" name="Rectangle 16"/>
                <p:cNvSpPr>
                  <a:spLocks/>
                </p:cNvSpPr>
                <p:nvPr/>
              </p:nvSpPr>
              <p:spPr bwMode="auto">
                <a:xfrm>
                  <a:off x="795" y="1085"/>
                  <a:ext cx="674" cy="227"/>
                </a:xfrm>
                <a:prstGeom prst="rect">
                  <a:avLst/>
                </a:prstGeom>
                <a:solidFill>
                  <a:srgbClr val="FFFFFF">
                    <a:alpha val="48627"/>
                  </a:srgbClr>
                </a:solidFill>
                <a:ln w="12700" cap="rnd">
                  <a:noFill/>
                  <a:round/>
                  <a:headEnd type="none" w="med" len="med"/>
                  <a:tailEnd type="none" w="med" len="med"/>
                </a:ln>
              </p:spPr>
              <p:txBody>
                <a:bodyPr wrap="none" lIns="38100" tIns="38100" rIns="38100" bIns="38100">
                  <a:spAutoFit/>
                </a:bodyPr>
                <a:lstStyle/>
                <a:p>
                  <a:pPr algn="l"/>
                  <a:r>
                    <a:rPr lang="en-US" sz="1700" b="1" dirty="0" err="1">
                      <a:solidFill>
                        <a:schemeClr val="tx1"/>
                      </a:solidFill>
                      <a:latin typeface="Times" charset="0"/>
                      <a:cs typeface="Times" charset="0"/>
                      <a:sym typeface="Times" charset="0"/>
                    </a:rPr>
                    <a:t>Asn</a:t>
                  </a:r>
                  <a:r>
                    <a:rPr lang="en-US" sz="1700" b="1" dirty="0">
                      <a:solidFill>
                        <a:schemeClr val="tx1"/>
                      </a:solidFill>
                      <a:latin typeface="Times" charset="0"/>
                      <a:cs typeface="Times" charset="0"/>
                      <a:sym typeface="Times" charset="0"/>
                    </a:rPr>
                    <a:t> 485 </a:t>
                  </a:r>
                </a:p>
              </p:txBody>
            </p:sp>
          </p:grpSp>
          <p:sp>
            <p:nvSpPr>
              <p:cNvPr id="4113" name="Rectangle 17"/>
              <p:cNvSpPr>
                <a:spLocks/>
              </p:cNvSpPr>
              <p:nvPr/>
            </p:nvSpPr>
            <p:spPr bwMode="auto">
              <a:xfrm>
                <a:off x="5266" y="281"/>
                <a:ext cx="1136" cy="544"/>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Cholesterol </a:t>
                </a:r>
                <a:r>
                  <a:rPr lang="en-US" sz="1700" b="1" dirty="0" err="1">
                    <a:solidFill>
                      <a:schemeClr val="tx1"/>
                    </a:solidFill>
                    <a:latin typeface="Arial" charset="0"/>
                    <a:cs typeface="Arial" charset="0"/>
                    <a:sym typeface="Arial" charset="0"/>
                  </a:rPr>
                  <a:t>Oxidase</a:t>
                </a:r>
                <a:r>
                  <a:rPr lang="en-US" sz="1700" b="1" dirty="0">
                    <a:solidFill>
                      <a:schemeClr val="tx1"/>
                    </a:solidFill>
                    <a:latin typeface="Arial" charset="0"/>
                    <a:cs typeface="Arial" charset="0"/>
                    <a:sym typeface="Arial" charset="0"/>
                  </a:rPr>
                  <a:t>  Active Site</a:t>
                </a:r>
              </a:p>
            </p:txBody>
          </p:sp>
          <p:sp>
            <p:nvSpPr>
              <p:cNvPr id="4114" name="Line 18"/>
              <p:cNvSpPr>
                <a:spLocks noChangeShapeType="1"/>
              </p:cNvSpPr>
              <p:nvPr/>
            </p:nvSpPr>
            <p:spPr bwMode="auto">
              <a:xfrm>
                <a:off x="2395" y="623"/>
                <a:ext cx="1056" cy="1"/>
              </a:xfrm>
              <a:prstGeom prst="line">
                <a:avLst/>
              </a:prstGeom>
              <a:noFill/>
              <a:ln w="76200" cap="flat">
                <a:solidFill>
                  <a:srgbClr val="FF0000"/>
                </a:solidFill>
                <a:prstDash val="solid"/>
                <a:round/>
                <a:headEnd type="none" w="med" len="med"/>
                <a:tailEnd type="arrow" w="sm" len="sm"/>
              </a:ln>
            </p:spPr>
            <p:txBody>
              <a:bodyPr lIns="0" tIns="0" rIns="0" bIns="0"/>
              <a:lstStyle/>
              <a:p>
                <a:endParaRPr lang="en-US"/>
              </a:p>
            </p:txBody>
          </p:sp>
        </p:grpSp>
        <p:sp>
          <p:nvSpPr>
            <p:cNvPr id="4120" name="Rectangle 24"/>
            <p:cNvSpPr>
              <a:spLocks/>
            </p:cNvSpPr>
            <p:nvPr/>
          </p:nvSpPr>
          <p:spPr bwMode="auto">
            <a:xfrm>
              <a:off x="729077" y="11875247"/>
              <a:ext cx="7293665" cy="310776"/>
            </a:xfrm>
            <a:prstGeom prst="rect">
              <a:avLst/>
            </a:prstGeom>
            <a:noFill/>
            <a:ln w="12700" cap="rnd">
              <a:noFill/>
              <a:round/>
              <a:headEnd type="none" w="med" len="med"/>
              <a:tailEnd type="none" w="med" len="med"/>
            </a:ln>
          </p:spPr>
          <p:txBody>
            <a:bodyPr lIns="35243" tIns="35243" rIns="35243" bIns="35243"/>
            <a:lstStyle/>
            <a:p>
              <a:pPr algn="just"/>
              <a:r>
                <a:rPr lang="en-US" sz="1700" b="1" dirty="0">
                  <a:solidFill>
                    <a:schemeClr val="tx1"/>
                  </a:solidFill>
                  <a:latin typeface="Arial" charset="0"/>
                  <a:cs typeface="Arial" charset="0"/>
                  <a:sym typeface="Arial" charset="0"/>
                </a:rPr>
                <a:t>Cholesterol </a:t>
              </a:r>
              <a:r>
                <a:rPr lang="en-US" sz="1700" b="1" dirty="0" err="1">
                  <a:solidFill>
                    <a:schemeClr val="tx1"/>
                  </a:solidFill>
                  <a:latin typeface="Arial" charset="0"/>
                  <a:cs typeface="Arial" charset="0"/>
                  <a:sym typeface="Arial" charset="0"/>
                </a:rPr>
                <a:t>Oxidase</a:t>
              </a:r>
              <a:r>
                <a:rPr lang="en-US" sz="1700" b="1" dirty="0">
                  <a:solidFill>
                    <a:schemeClr val="tx1"/>
                  </a:solidFill>
                  <a:latin typeface="Arial" charset="0"/>
                  <a:cs typeface="Arial" charset="0"/>
                  <a:sym typeface="Arial" charset="0"/>
                </a:rPr>
                <a:t> Catalyzes the Reaction with Cholesterol:</a:t>
              </a:r>
            </a:p>
          </p:txBody>
        </p:sp>
        <p:sp>
          <p:nvSpPr>
            <p:cNvPr id="4121" name="Rectangle 25"/>
            <p:cNvSpPr>
              <a:spLocks/>
            </p:cNvSpPr>
            <p:nvPr/>
          </p:nvSpPr>
          <p:spPr bwMode="auto">
            <a:xfrm>
              <a:off x="2646708" y="14241930"/>
              <a:ext cx="4174435" cy="764988"/>
            </a:xfrm>
            <a:prstGeom prst="rect">
              <a:avLst/>
            </a:prstGeom>
            <a:noFill/>
            <a:ln w="9525" cap="flat">
              <a:noFill/>
              <a:miter lim="800000"/>
              <a:headEnd type="none" w="med" len="med"/>
              <a:tailEnd type="none" w="med" len="med"/>
            </a:ln>
          </p:spPr>
          <p:txBody>
            <a:bodyPr lIns="35243" tIns="35243" rIns="35243" bIns="35243"/>
            <a:lstStyle/>
            <a:p>
              <a:pPr marL="367109" algn="l">
                <a:lnSpc>
                  <a:spcPct val="150000"/>
                </a:lnSpc>
              </a:pPr>
              <a:r>
                <a:rPr lang="en-US" sz="1700" b="1" dirty="0">
                  <a:solidFill>
                    <a:schemeClr val="tx1"/>
                  </a:solidFill>
                  <a:latin typeface="Times" charset="0"/>
                  <a:cs typeface="Times" charset="0"/>
                  <a:sym typeface="Times" charset="0"/>
                </a:rPr>
                <a:t>Molecular mass=55kDa, ~ 4 nm</a:t>
              </a:r>
              <a:endParaRPr lang="en-US" sz="2100" dirty="0">
                <a:solidFill>
                  <a:schemeClr val="tx1"/>
                </a:solidFill>
                <a:latin typeface="Times" charset="0"/>
                <a:cs typeface="Times" charset="0"/>
                <a:sym typeface="Times" charset="0"/>
              </a:endParaRPr>
            </a:p>
            <a:p>
              <a:pPr marL="367109" algn="l">
                <a:lnSpc>
                  <a:spcPct val="150000"/>
                </a:lnSpc>
              </a:pPr>
              <a:r>
                <a:rPr lang="en-US" sz="1700" b="1" dirty="0">
                  <a:solidFill>
                    <a:schemeClr val="tx1"/>
                  </a:solidFill>
                  <a:latin typeface="Times" charset="0"/>
                  <a:cs typeface="Times" charset="0"/>
                  <a:sym typeface="Times" charset="0"/>
                </a:rPr>
                <a:t>Acidic = pl 4.4-5.1</a:t>
              </a:r>
            </a:p>
          </p:txBody>
        </p:sp>
        <p:sp>
          <p:nvSpPr>
            <p:cNvPr id="4122" name="Line 26"/>
            <p:cNvSpPr>
              <a:spLocks noChangeShapeType="1"/>
            </p:cNvSpPr>
            <p:nvPr/>
          </p:nvSpPr>
          <p:spPr bwMode="auto">
            <a:xfrm>
              <a:off x="929102" y="11731812"/>
              <a:ext cx="7334250" cy="0"/>
            </a:xfrm>
            <a:prstGeom prst="line">
              <a:avLst/>
            </a:prstGeom>
            <a:noFill/>
            <a:ln w="92075" cap="flat">
              <a:solidFill>
                <a:schemeClr val="tx1"/>
              </a:solidFill>
              <a:prstDash val="solid"/>
              <a:round/>
              <a:headEnd type="none" w="med" len="med"/>
              <a:tailEnd type="none" w="med" len="med"/>
            </a:ln>
          </p:spPr>
          <p:txBody>
            <a:bodyPr lIns="0" tIns="0" rIns="0" bIns="0"/>
            <a:lstStyle/>
            <a:p>
              <a:endParaRPr lang="en-US"/>
            </a:p>
          </p:txBody>
        </p:sp>
        <p:sp>
          <p:nvSpPr>
            <p:cNvPr id="4123" name="Line 27"/>
            <p:cNvSpPr>
              <a:spLocks noChangeShapeType="1"/>
            </p:cNvSpPr>
            <p:nvPr/>
          </p:nvSpPr>
          <p:spPr bwMode="auto">
            <a:xfrm>
              <a:off x="929102" y="15102541"/>
              <a:ext cx="7334250" cy="0"/>
            </a:xfrm>
            <a:prstGeom prst="line">
              <a:avLst/>
            </a:prstGeom>
            <a:noFill/>
            <a:ln w="92075" cap="flat">
              <a:solidFill>
                <a:schemeClr val="tx1"/>
              </a:solidFill>
              <a:prstDash val="solid"/>
              <a:round/>
              <a:headEnd type="none" w="med" len="med"/>
              <a:tailEnd type="none" w="med" len="med"/>
            </a:ln>
          </p:spPr>
          <p:txBody>
            <a:bodyPr lIns="0" tIns="0" rIns="0" bIns="0"/>
            <a:lstStyle/>
            <a:p>
              <a:endParaRPr lang="en-US"/>
            </a:p>
          </p:txBody>
        </p:sp>
      </p:grpSp>
      <p:sp>
        <p:nvSpPr>
          <p:cNvPr id="4124" name="Rectangle 28"/>
          <p:cNvSpPr>
            <a:spLocks/>
          </p:cNvSpPr>
          <p:nvPr/>
        </p:nvSpPr>
        <p:spPr bwMode="auto">
          <a:xfrm>
            <a:off x="2899" y="21873882"/>
            <a:ext cx="9740348" cy="561788"/>
          </a:xfrm>
          <a:prstGeom prst="rect">
            <a:avLst/>
          </a:prstGeom>
          <a:noFill/>
          <a:ln w="9525" cap="flat">
            <a:noFill/>
            <a:miter lim="800000"/>
            <a:headEnd type="none" w="med" len="med"/>
            <a:tailEnd type="none" w="med" len="med"/>
          </a:ln>
        </p:spPr>
        <p:txBody>
          <a:bodyPr lIns="35243" tIns="35243" rIns="35243" bIns="35243"/>
          <a:lstStyle/>
          <a:p>
            <a:r>
              <a:rPr lang="en-US" sz="3400" b="1" dirty="0">
                <a:solidFill>
                  <a:schemeClr val="tx1"/>
                </a:solidFill>
                <a:latin typeface="Arial" charset="0"/>
                <a:cs typeface="Arial" charset="0"/>
                <a:sym typeface="Arial" charset="0"/>
              </a:rPr>
              <a:t>Acknowledgements</a:t>
            </a:r>
          </a:p>
        </p:txBody>
      </p:sp>
      <p:pic>
        <p:nvPicPr>
          <p:cNvPr id="4127" name="Picture 31"/>
          <p:cNvPicPr>
            <a:picLocks noChangeArrowheads="1"/>
          </p:cNvPicPr>
          <p:nvPr/>
        </p:nvPicPr>
        <p:blipFill>
          <a:blip r:embed="rId5"/>
          <a:srcRect/>
          <a:stretch>
            <a:fillRect/>
          </a:stretch>
        </p:blipFill>
        <p:spPr bwMode="auto">
          <a:xfrm>
            <a:off x="4114800" y="25298400"/>
            <a:ext cx="2574235" cy="2438400"/>
          </a:xfrm>
          <a:prstGeom prst="rect">
            <a:avLst/>
          </a:prstGeom>
          <a:noFill/>
          <a:ln w="9525" cap="flat">
            <a:noFill/>
            <a:miter lim="800000"/>
            <a:headEnd/>
            <a:tailEnd/>
          </a:ln>
        </p:spPr>
      </p:pic>
      <p:sp>
        <p:nvSpPr>
          <p:cNvPr id="4128" name="Rectangle 32"/>
          <p:cNvSpPr>
            <a:spLocks/>
          </p:cNvSpPr>
          <p:nvPr/>
        </p:nvSpPr>
        <p:spPr bwMode="auto">
          <a:xfrm>
            <a:off x="1742247" y="19073906"/>
            <a:ext cx="5878996" cy="561788"/>
          </a:xfrm>
          <a:prstGeom prst="rect">
            <a:avLst/>
          </a:prstGeom>
          <a:noFill/>
          <a:ln w="9525" cap="flat">
            <a:noFill/>
            <a:miter lim="800000"/>
            <a:headEnd type="none" w="med" len="med"/>
            <a:tailEnd type="none" w="med" len="med"/>
          </a:ln>
        </p:spPr>
        <p:txBody>
          <a:bodyPr lIns="35243" tIns="35243" rIns="35243" bIns="35243"/>
          <a:lstStyle/>
          <a:p>
            <a:r>
              <a:rPr lang="en-US" sz="3400" b="1" dirty="0">
                <a:solidFill>
                  <a:schemeClr val="tx1"/>
                </a:solidFill>
                <a:latin typeface="Arial" charset="0"/>
                <a:cs typeface="Arial" charset="0"/>
                <a:sym typeface="Arial" charset="0"/>
              </a:rPr>
              <a:t>Future Work</a:t>
            </a:r>
          </a:p>
        </p:txBody>
      </p:sp>
      <p:sp>
        <p:nvSpPr>
          <p:cNvPr id="4129" name="Rectangle 33"/>
          <p:cNvSpPr>
            <a:spLocks/>
          </p:cNvSpPr>
          <p:nvPr/>
        </p:nvSpPr>
        <p:spPr bwMode="auto">
          <a:xfrm>
            <a:off x="1066800" y="22402800"/>
            <a:ext cx="7478367" cy="1219200"/>
          </a:xfrm>
          <a:prstGeom prst="rect">
            <a:avLst/>
          </a:prstGeom>
          <a:noFill/>
          <a:ln w="9525" cap="flat">
            <a:noFill/>
            <a:miter lim="800000"/>
            <a:headEnd type="none" w="med" len="med"/>
            <a:tailEnd type="none" w="med" len="med"/>
          </a:ln>
        </p:spPr>
        <p:txBody>
          <a:bodyPr lIns="35243" tIns="35243" rIns="35243" bIns="35243"/>
          <a:lstStyle/>
          <a:p>
            <a:pPr algn="just"/>
            <a:r>
              <a:rPr lang="en-US" sz="2100" dirty="0">
                <a:solidFill>
                  <a:schemeClr val="tx1"/>
                </a:solidFill>
                <a:latin typeface="Arial" charset="0"/>
                <a:cs typeface="Arial" charset="0"/>
                <a:sym typeface="Arial" charset="0"/>
              </a:rPr>
              <a:t>This work was financially supported in part by NASA Center for Advanced </a:t>
            </a:r>
            <a:r>
              <a:rPr lang="en-US" sz="2100" dirty="0" err="1">
                <a:solidFill>
                  <a:schemeClr val="tx1"/>
                </a:solidFill>
                <a:latin typeface="Arial" charset="0"/>
                <a:cs typeface="Arial" charset="0"/>
                <a:sym typeface="Arial" charset="0"/>
              </a:rPr>
              <a:t>Nanoscale</a:t>
            </a:r>
            <a:r>
              <a:rPr lang="en-US" sz="2100" dirty="0">
                <a:solidFill>
                  <a:schemeClr val="tx1"/>
                </a:solidFill>
                <a:latin typeface="Arial" charset="0"/>
                <a:cs typeface="Arial" charset="0"/>
                <a:sym typeface="Arial" charset="0"/>
              </a:rPr>
              <a:t> Materials under Grant Number NNX08BA48A. DS acknowledge the Harriett Jenkins Pre-Doctoral Fellowship Program (JPFP). Ramsey M. Stevens from Carbon Design Innovations for the CNT Tips.</a:t>
            </a:r>
          </a:p>
        </p:txBody>
      </p:sp>
      <p:sp>
        <p:nvSpPr>
          <p:cNvPr id="4133" name="Rectangle 37"/>
          <p:cNvSpPr>
            <a:spLocks/>
          </p:cNvSpPr>
          <p:nvPr/>
        </p:nvSpPr>
        <p:spPr bwMode="auto">
          <a:xfrm>
            <a:off x="2991678" y="1676400"/>
            <a:ext cx="32212722" cy="2236694"/>
          </a:xfrm>
          <a:prstGeom prst="rect">
            <a:avLst/>
          </a:prstGeom>
          <a:solidFill>
            <a:schemeClr val="bg1">
              <a:lumMod val="95000"/>
              <a:alpha val="49000"/>
            </a:schemeClr>
          </a:solidFill>
          <a:ln w="12700" cap="flat">
            <a:noFill/>
            <a:miter lim="800000"/>
            <a:headEnd type="none" w="med" len="med"/>
            <a:tailEnd type="none" w="med" len="med"/>
          </a:ln>
        </p:spPr>
        <p:txBody>
          <a:bodyPr lIns="0" tIns="0" rIns="0" bIns="0"/>
          <a:lstStyle/>
          <a:p>
            <a:r>
              <a:rPr lang="en-US" sz="4600" b="1" dirty="0">
                <a:solidFill>
                  <a:schemeClr val="tx1"/>
                </a:solidFill>
                <a:latin typeface="Arial" charset="0"/>
                <a:cs typeface="Arial" charset="0"/>
                <a:sym typeface="Arial" charset="0"/>
              </a:rPr>
              <a:t>Cholesterol </a:t>
            </a:r>
            <a:r>
              <a:rPr lang="en-US" sz="4600" b="1" dirty="0" err="1">
                <a:solidFill>
                  <a:schemeClr val="tx1"/>
                </a:solidFill>
                <a:latin typeface="Arial" charset="0"/>
                <a:cs typeface="Arial" charset="0"/>
                <a:sym typeface="Arial" charset="0"/>
              </a:rPr>
              <a:t>Oxidase</a:t>
            </a:r>
            <a:r>
              <a:rPr lang="en-US" sz="4600" b="1" dirty="0">
                <a:solidFill>
                  <a:schemeClr val="tx1"/>
                </a:solidFill>
                <a:latin typeface="Arial" charset="0"/>
                <a:cs typeface="Arial" charset="0"/>
                <a:sym typeface="Arial" charset="0"/>
              </a:rPr>
              <a:t> Immobilization on Carbon </a:t>
            </a:r>
            <a:r>
              <a:rPr lang="en-US" sz="4600" b="1" dirty="0" err="1">
                <a:solidFill>
                  <a:schemeClr val="tx1"/>
                </a:solidFill>
                <a:latin typeface="Arial" charset="0"/>
                <a:cs typeface="Arial" charset="0"/>
                <a:sym typeface="Arial" charset="0"/>
              </a:rPr>
              <a:t>Nanofiber</a:t>
            </a:r>
            <a:r>
              <a:rPr lang="en-US" sz="4600" b="1" dirty="0">
                <a:solidFill>
                  <a:schemeClr val="tx1"/>
                </a:solidFill>
                <a:latin typeface="Arial" charset="0"/>
                <a:cs typeface="Arial" charset="0"/>
                <a:sym typeface="Arial" charset="0"/>
              </a:rPr>
              <a:t> Electrode for Biosensor Application</a:t>
            </a:r>
            <a:endParaRPr lang="en-US" sz="2100" dirty="0">
              <a:solidFill>
                <a:schemeClr val="tx1"/>
              </a:solidFill>
              <a:latin typeface="Times" charset="0"/>
              <a:cs typeface="Times" charset="0"/>
              <a:sym typeface="Times" charset="0"/>
            </a:endParaRPr>
          </a:p>
          <a:p>
            <a:r>
              <a:rPr lang="en-US" sz="3000" b="1" i="1" u="sng" dirty="0" err="1">
                <a:solidFill>
                  <a:schemeClr val="tx1"/>
                </a:solidFill>
                <a:latin typeface="Arial" charset="0"/>
                <a:cs typeface="Arial" charset="0"/>
                <a:sym typeface="Arial" charset="0"/>
              </a:rPr>
              <a:t>Dámaris</a:t>
            </a:r>
            <a:r>
              <a:rPr lang="en-US" sz="3000" b="1" i="1" u="sng" dirty="0">
                <a:solidFill>
                  <a:schemeClr val="tx1"/>
                </a:solidFill>
                <a:latin typeface="Arial" charset="0"/>
                <a:cs typeface="Arial" charset="0"/>
                <a:sym typeface="Arial" charset="0"/>
              </a:rPr>
              <a:t> Suazo-Davila</a:t>
            </a:r>
            <a:r>
              <a:rPr lang="en-US" sz="3000" baseline="30000" dirty="0">
                <a:solidFill>
                  <a:schemeClr val="tx1"/>
                </a:solidFill>
                <a:latin typeface="Arial" charset="0"/>
                <a:cs typeface="Arial" charset="0"/>
                <a:sym typeface="Arial" charset="0"/>
              </a:rPr>
              <a:t>1a</a:t>
            </a:r>
            <a:r>
              <a:rPr lang="en-US" sz="3000" dirty="0">
                <a:solidFill>
                  <a:schemeClr val="tx1"/>
                </a:solidFill>
                <a:latin typeface="Arial" charset="0"/>
                <a:cs typeface="Arial" charset="0"/>
                <a:sym typeface="Arial" charset="0"/>
              </a:rPr>
              <a:t>, </a:t>
            </a:r>
            <a:r>
              <a:rPr lang="en-US" sz="3000" dirty="0" err="1">
                <a:solidFill>
                  <a:schemeClr val="tx1"/>
                </a:solidFill>
                <a:latin typeface="Arial" charset="0"/>
                <a:cs typeface="Arial" charset="0"/>
                <a:sym typeface="Arial" charset="0"/>
              </a:rPr>
              <a:t>Johary</a:t>
            </a:r>
            <a:r>
              <a:rPr lang="en-US" sz="3000" dirty="0">
                <a:solidFill>
                  <a:schemeClr val="tx1"/>
                </a:solidFill>
                <a:latin typeface="Arial" charset="0"/>
                <a:cs typeface="Arial" charset="0"/>
                <a:sym typeface="Arial" charset="0"/>
              </a:rPr>
              <a:t> Rivera</a:t>
            </a:r>
            <a:r>
              <a:rPr lang="en-US" sz="3000" baseline="30000" dirty="0">
                <a:solidFill>
                  <a:schemeClr val="tx1"/>
                </a:solidFill>
                <a:latin typeface="Arial" charset="0"/>
                <a:cs typeface="Arial" charset="0"/>
                <a:sym typeface="Arial" charset="0"/>
              </a:rPr>
              <a:t>1b</a:t>
            </a:r>
            <a:r>
              <a:rPr lang="en-US" sz="3000" dirty="0">
                <a:solidFill>
                  <a:schemeClr val="tx1"/>
                </a:solidFill>
                <a:latin typeface="Arial" charset="0"/>
                <a:cs typeface="Arial" charset="0"/>
                <a:sym typeface="Arial" charset="0"/>
              </a:rPr>
              <a:t>, Jessica Koehne</a:t>
            </a:r>
            <a:r>
              <a:rPr lang="en-US" sz="3000" baseline="30000" dirty="0">
                <a:solidFill>
                  <a:schemeClr val="tx1"/>
                </a:solidFill>
                <a:latin typeface="Arial" charset="0"/>
                <a:cs typeface="Arial" charset="0"/>
                <a:sym typeface="Arial" charset="0"/>
              </a:rPr>
              <a:t>2</a:t>
            </a:r>
            <a:r>
              <a:rPr lang="en-US" sz="3000" dirty="0">
                <a:solidFill>
                  <a:schemeClr val="tx1"/>
                </a:solidFill>
                <a:latin typeface="Arial" charset="0"/>
                <a:cs typeface="Arial" charset="0"/>
                <a:sym typeface="Arial" charset="0"/>
              </a:rPr>
              <a:t>, </a:t>
            </a:r>
            <a:r>
              <a:rPr lang="en-US" sz="3000" dirty="0" err="1">
                <a:solidFill>
                  <a:schemeClr val="tx1"/>
                </a:solidFill>
                <a:latin typeface="Arial" charset="0"/>
                <a:cs typeface="Arial" charset="0"/>
                <a:sym typeface="Arial" charset="0"/>
              </a:rPr>
              <a:t>Meyya</a:t>
            </a:r>
            <a:r>
              <a:rPr lang="en-US" sz="3000" dirty="0">
                <a:solidFill>
                  <a:schemeClr val="tx1"/>
                </a:solidFill>
                <a:latin typeface="Arial" charset="0"/>
                <a:cs typeface="Arial" charset="0"/>
                <a:sym typeface="Arial" charset="0"/>
              </a:rPr>
              <a:t> Meyyappan</a:t>
            </a:r>
            <a:r>
              <a:rPr lang="en-US" sz="3000" baseline="30000" dirty="0">
                <a:solidFill>
                  <a:schemeClr val="tx1"/>
                </a:solidFill>
                <a:latin typeface="Arial" charset="0"/>
                <a:cs typeface="Arial" charset="0"/>
                <a:sym typeface="Arial" charset="0"/>
              </a:rPr>
              <a:t>2</a:t>
            </a:r>
            <a:r>
              <a:rPr lang="en-US" sz="3000" dirty="0">
                <a:solidFill>
                  <a:schemeClr val="tx1"/>
                </a:solidFill>
                <a:latin typeface="Arial" charset="0"/>
                <a:cs typeface="Arial" charset="0"/>
                <a:sym typeface="Arial" charset="0"/>
              </a:rPr>
              <a:t>, Carlos R. Cabrera</a:t>
            </a:r>
            <a:r>
              <a:rPr lang="en-US" sz="3000" baseline="30000" dirty="0">
                <a:solidFill>
                  <a:schemeClr val="tx1"/>
                </a:solidFill>
                <a:latin typeface="Arial" charset="0"/>
                <a:cs typeface="Arial" charset="0"/>
                <a:sym typeface="Arial" charset="0"/>
              </a:rPr>
              <a:t>1c</a:t>
            </a:r>
            <a:endParaRPr lang="en-US" sz="2100" dirty="0">
              <a:solidFill>
                <a:schemeClr val="tx1"/>
              </a:solidFill>
              <a:latin typeface="Times" charset="0"/>
              <a:cs typeface="Times" charset="0"/>
              <a:sym typeface="Times" charset="0"/>
            </a:endParaRPr>
          </a:p>
          <a:p>
            <a:r>
              <a:rPr lang="en-US" sz="2500" dirty="0">
                <a:solidFill>
                  <a:schemeClr val="tx1"/>
                </a:solidFill>
                <a:latin typeface="Arial" charset="0"/>
                <a:cs typeface="Arial" charset="0"/>
                <a:sym typeface="Arial" charset="0"/>
              </a:rPr>
              <a:t>(1)Department of Chemistry and NASA-URC Center for Advanced </a:t>
            </a:r>
            <a:r>
              <a:rPr lang="en-US" sz="2500" dirty="0" err="1">
                <a:solidFill>
                  <a:schemeClr val="tx1"/>
                </a:solidFill>
                <a:latin typeface="Arial" charset="0"/>
                <a:cs typeface="Arial" charset="0"/>
                <a:sym typeface="Arial" charset="0"/>
              </a:rPr>
              <a:t>Nanoscale</a:t>
            </a:r>
            <a:r>
              <a:rPr lang="en-US" sz="2500" dirty="0">
                <a:solidFill>
                  <a:schemeClr val="tx1"/>
                </a:solidFill>
                <a:latin typeface="Arial" charset="0"/>
                <a:cs typeface="Arial" charset="0"/>
                <a:sym typeface="Arial" charset="0"/>
              </a:rPr>
              <a:t> Materials, University of Puerto Rico, Rio </a:t>
            </a:r>
            <a:r>
              <a:rPr lang="en-US" sz="2500" dirty="0" err="1">
                <a:solidFill>
                  <a:schemeClr val="tx1"/>
                </a:solidFill>
                <a:latin typeface="Arial" charset="0"/>
                <a:cs typeface="Arial" charset="0"/>
                <a:sym typeface="Arial" charset="0"/>
              </a:rPr>
              <a:t>Piedras</a:t>
            </a:r>
            <a:r>
              <a:rPr lang="en-US" sz="2500" dirty="0">
                <a:solidFill>
                  <a:schemeClr val="tx1"/>
                </a:solidFill>
                <a:latin typeface="Arial" charset="0"/>
                <a:cs typeface="Arial" charset="0"/>
                <a:sym typeface="Arial" charset="0"/>
              </a:rPr>
              <a:t> Campus, P.O. Box 70377-San </a:t>
            </a:r>
            <a:r>
              <a:rPr lang="en-US" sz="2500" dirty="0" err="1">
                <a:solidFill>
                  <a:schemeClr val="tx1"/>
                </a:solidFill>
                <a:latin typeface="Arial" charset="0"/>
                <a:cs typeface="Arial" charset="0"/>
                <a:sym typeface="Arial" charset="0"/>
              </a:rPr>
              <a:t>Juan,PR</a:t>
            </a:r>
            <a:r>
              <a:rPr lang="en-US" sz="2500" dirty="0">
                <a:solidFill>
                  <a:schemeClr val="tx1"/>
                </a:solidFill>
                <a:latin typeface="Arial" charset="0"/>
                <a:cs typeface="Arial" charset="0"/>
                <a:sym typeface="Arial" charset="0"/>
              </a:rPr>
              <a:t> 00936-</a:t>
            </a:r>
            <a:endParaRPr lang="en-US" sz="2100" dirty="0">
              <a:solidFill>
                <a:schemeClr val="tx1"/>
              </a:solidFill>
              <a:latin typeface="Times" charset="0"/>
              <a:cs typeface="Times" charset="0"/>
              <a:sym typeface="Times" charset="0"/>
            </a:endParaRPr>
          </a:p>
          <a:p>
            <a:r>
              <a:rPr lang="en-US" sz="2500" b="1" i="1" u="sng" dirty="0">
                <a:solidFill>
                  <a:schemeClr val="tx1"/>
                </a:solidFill>
                <a:latin typeface="Arial" charset="0"/>
                <a:cs typeface="Arial" charset="0"/>
                <a:sym typeface="Arial" charset="0"/>
              </a:rPr>
              <a:t>(a)suazo.damaris@gmail.com,</a:t>
            </a:r>
            <a:r>
              <a:rPr lang="en-US" sz="2500" i="1" dirty="0">
                <a:solidFill>
                  <a:schemeClr val="tx1"/>
                </a:solidFill>
                <a:latin typeface="Arial" charset="0"/>
                <a:cs typeface="Arial" charset="0"/>
                <a:sym typeface="Arial" charset="0"/>
              </a:rPr>
              <a:t> (b) jorime22@gmail.com, (c) carlos.cabrera2@upr.edu </a:t>
            </a:r>
            <a:r>
              <a:rPr lang="en-US" sz="2500" dirty="0">
                <a:solidFill>
                  <a:schemeClr val="tx1"/>
                </a:solidFill>
                <a:latin typeface="Arial" charset="0"/>
                <a:cs typeface="Arial" charset="0"/>
                <a:sym typeface="Arial" charset="0"/>
              </a:rPr>
              <a:t>(2) NASA Ames Research Center, Moffett Field, California 94035- </a:t>
            </a:r>
            <a:r>
              <a:rPr lang="en-US" sz="2500" i="1" dirty="0">
                <a:solidFill>
                  <a:schemeClr val="tx1"/>
                </a:solidFill>
                <a:latin typeface="Arial" charset="0"/>
                <a:cs typeface="Arial" charset="0"/>
                <a:sym typeface="Arial" charset="0"/>
              </a:rPr>
              <a:t>(a)jessica.e.koehne@nasa.gov,(b)m.meyyappan@nasa.gov</a:t>
            </a:r>
          </a:p>
        </p:txBody>
      </p:sp>
      <p:sp>
        <p:nvSpPr>
          <p:cNvPr id="4136" name="Rectangle 40"/>
          <p:cNvSpPr>
            <a:spLocks/>
          </p:cNvSpPr>
          <p:nvPr/>
        </p:nvSpPr>
        <p:spPr bwMode="auto">
          <a:xfrm>
            <a:off x="1080052" y="9186209"/>
            <a:ext cx="9206948" cy="719791"/>
          </a:xfrm>
          <a:prstGeom prst="rect">
            <a:avLst/>
          </a:prstGeom>
          <a:noFill/>
          <a:ln w="9525" cap="flat">
            <a:noFill/>
            <a:miter lim="800000"/>
            <a:headEnd type="none" w="med" len="med"/>
            <a:tailEnd type="none" w="med" len="med"/>
          </a:ln>
        </p:spPr>
        <p:txBody>
          <a:bodyPr lIns="38100" tIns="38100" rIns="38100" bIns="38100"/>
          <a:lstStyle/>
          <a:p>
            <a:r>
              <a:rPr lang="en-US" sz="3400" b="1" dirty="0">
                <a:solidFill>
                  <a:schemeClr val="tx1"/>
                </a:solidFill>
                <a:latin typeface="Arial" charset="0"/>
                <a:cs typeface="Arial" charset="0"/>
                <a:sym typeface="Arial" charset="0"/>
              </a:rPr>
              <a:t>Background Information</a:t>
            </a:r>
          </a:p>
        </p:txBody>
      </p:sp>
      <p:grpSp>
        <p:nvGrpSpPr>
          <p:cNvPr id="181" name="Group 180"/>
          <p:cNvGrpSpPr/>
          <p:nvPr/>
        </p:nvGrpSpPr>
        <p:grpSpPr>
          <a:xfrm>
            <a:off x="16514279" y="4679575"/>
            <a:ext cx="7945921" cy="13456025"/>
            <a:chOff x="17698278" y="4679576"/>
            <a:chExt cx="7945921" cy="13456025"/>
          </a:xfrm>
        </p:grpSpPr>
        <p:pic>
          <p:nvPicPr>
            <p:cNvPr id="4141" name="Picture 45"/>
            <p:cNvPicPr>
              <a:picLocks noChangeAspect="1" noChangeArrowheads="1"/>
            </p:cNvPicPr>
            <p:nvPr/>
          </p:nvPicPr>
          <p:blipFill>
            <a:blip r:embed="rId6"/>
            <a:srcRect/>
            <a:stretch>
              <a:fillRect/>
            </a:stretch>
          </p:blipFill>
          <p:spPr bwMode="auto">
            <a:xfrm>
              <a:off x="22272349" y="8991600"/>
              <a:ext cx="2266950" cy="1692836"/>
            </a:xfrm>
            <a:prstGeom prst="rect">
              <a:avLst/>
            </a:prstGeom>
            <a:noFill/>
            <a:ln w="88900" cap="sq">
              <a:solidFill>
                <a:schemeClr val="tx1"/>
              </a:solidFill>
              <a:prstDash val="solid"/>
              <a:miter lim="800000"/>
              <a:headEnd/>
              <a:tailEnd/>
            </a:ln>
          </p:spPr>
        </p:pic>
        <p:pic>
          <p:nvPicPr>
            <p:cNvPr id="4142" name="Picture 46"/>
            <p:cNvPicPr>
              <a:picLocks noChangeAspect="1" noChangeArrowheads="1"/>
            </p:cNvPicPr>
            <p:nvPr/>
          </p:nvPicPr>
          <p:blipFill>
            <a:blip r:embed="rId7"/>
            <a:srcRect/>
            <a:stretch>
              <a:fillRect/>
            </a:stretch>
          </p:blipFill>
          <p:spPr bwMode="auto">
            <a:xfrm>
              <a:off x="19005274" y="9060329"/>
              <a:ext cx="2185780" cy="1692836"/>
            </a:xfrm>
            <a:prstGeom prst="rect">
              <a:avLst/>
            </a:prstGeom>
            <a:noFill/>
            <a:ln w="88900" cap="sq">
              <a:solidFill>
                <a:schemeClr val="tx1"/>
              </a:solidFill>
              <a:prstDash val="solid"/>
              <a:miter lim="800000"/>
              <a:headEnd/>
              <a:tailEnd/>
            </a:ln>
          </p:spPr>
        </p:pic>
        <p:pic>
          <p:nvPicPr>
            <p:cNvPr id="4143" name="Picture 47"/>
            <p:cNvPicPr>
              <a:picLocks noChangeAspect="1" noChangeArrowheads="1"/>
            </p:cNvPicPr>
            <p:nvPr/>
          </p:nvPicPr>
          <p:blipFill>
            <a:blip r:embed="rId8"/>
            <a:srcRect/>
            <a:stretch>
              <a:fillRect/>
            </a:stretch>
          </p:blipFill>
          <p:spPr bwMode="auto">
            <a:xfrm>
              <a:off x="19005274" y="11497236"/>
              <a:ext cx="2272748" cy="1761564"/>
            </a:xfrm>
            <a:prstGeom prst="rect">
              <a:avLst/>
            </a:prstGeom>
            <a:noFill/>
            <a:ln w="88900" cap="sq">
              <a:solidFill>
                <a:schemeClr val="tx1"/>
              </a:solidFill>
              <a:prstDash val="solid"/>
              <a:miter lim="800000"/>
              <a:headEnd/>
              <a:tailEnd/>
            </a:ln>
          </p:spPr>
        </p:pic>
        <p:pic>
          <p:nvPicPr>
            <p:cNvPr id="4144" name="Picture 48"/>
            <p:cNvPicPr>
              <a:picLocks noChangeAspect="1" noChangeArrowheads="1"/>
            </p:cNvPicPr>
            <p:nvPr/>
          </p:nvPicPr>
          <p:blipFill>
            <a:blip r:embed="rId9"/>
            <a:srcRect/>
            <a:stretch>
              <a:fillRect/>
            </a:stretch>
          </p:blipFill>
          <p:spPr bwMode="auto">
            <a:xfrm>
              <a:off x="22272349" y="11497236"/>
              <a:ext cx="2272748" cy="1761564"/>
            </a:xfrm>
            <a:prstGeom prst="rect">
              <a:avLst/>
            </a:prstGeom>
            <a:noFill/>
            <a:ln w="88900" cap="sq">
              <a:solidFill>
                <a:schemeClr val="tx1"/>
              </a:solidFill>
              <a:prstDash val="solid"/>
              <a:miter lim="800000"/>
              <a:headEnd/>
              <a:tailEnd/>
            </a:ln>
          </p:spPr>
        </p:pic>
        <p:pic>
          <p:nvPicPr>
            <p:cNvPr id="4145" name="Picture 49"/>
            <p:cNvPicPr>
              <a:picLocks noChangeAspect="1" noChangeArrowheads="1"/>
            </p:cNvPicPr>
            <p:nvPr/>
          </p:nvPicPr>
          <p:blipFill>
            <a:blip r:embed="rId10"/>
            <a:srcRect/>
            <a:stretch>
              <a:fillRect/>
            </a:stretch>
          </p:blipFill>
          <p:spPr bwMode="auto">
            <a:xfrm>
              <a:off x="20872174" y="13925176"/>
              <a:ext cx="2200275" cy="1704789"/>
            </a:xfrm>
            <a:prstGeom prst="rect">
              <a:avLst/>
            </a:prstGeom>
            <a:noFill/>
            <a:ln w="88900" cap="sq">
              <a:solidFill>
                <a:schemeClr val="tx1"/>
              </a:solidFill>
              <a:prstDash val="solid"/>
              <a:miter lim="800000"/>
              <a:headEnd/>
              <a:tailEnd/>
            </a:ln>
          </p:spPr>
        </p:pic>
        <p:pic>
          <p:nvPicPr>
            <p:cNvPr id="4146" name="Picture 50"/>
            <p:cNvPicPr>
              <a:picLocks noChangeAspect="1" noChangeArrowheads="1"/>
            </p:cNvPicPr>
            <p:nvPr/>
          </p:nvPicPr>
          <p:blipFill>
            <a:blip r:embed="rId11"/>
            <a:srcRect/>
            <a:stretch>
              <a:fillRect/>
            </a:stretch>
          </p:blipFill>
          <p:spPr bwMode="auto">
            <a:xfrm>
              <a:off x="18738574" y="16157389"/>
              <a:ext cx="2466975" cy="1910977"/>
            </a:xfrm>
            <a:prstGeom prst="rect">
              <a:avLst/>
            </a:prstGeom>
            <a:noFill/>
            <a:ln w="88900" cap="sq">
              <a:solidFill>
                <a:schemeClr val="tx1"/>
              </a:solidFill>
              <a:prstDash val="solid"/>
              <a:miter lim="800000"/>
              <a:headEnd/>
              <a:tailEnd/>
            </a:ln>
          </p:spPr>
        </p:pic>
        <p:pic>
          <p:nvPicPr>
            <p:cNvPr id="4147" name="Picture 51"/>
            <p:cNvPicPr>
              <a:picLocks noChangeAspect="1" noChangeArrowheads="1"/>
            </p:cNvPicPr>
            <p:nvPr/>
          </p:nvPicPr>
          <p:blipFill>
            <a:blip r:embed="rId12"/>
            <a:srcRect/>
            <a:stretch>
              <a:fillRect/>
            </a:stretch>
          </p:blipFill>
          <p:spPr bwMode="auto">
            <a:xfrm>
              <a:off x="22138999" y="16103601"/>
              <a:ext cx="2535100" cy="1964765"/>
            </a:xfrm>
            <a:prstGeom prst="rect">
              <a:avLst/>
            </a:prstGeom>
            <a:noFill/>
            <a:ln w="88900" cap="sq">
              <a:solidFill>
                <a:schemeClr val="tx1"/>
              </a:solidFill>
              <a:prstDash val="solid"/>
              <a:miter lim="800000"/>
              <a:headEnd/>
              <a:tailEnd/>
            </a:ln>
          </p:spPr>
        </p:pic>
        <p:grpSp>
          <p:nvGrpSpPr>
            <p:cNvPr id="4148" name="Group 52"/>
            <p:cNvGrpSpPr>
              <a:grpSpLocks/>
            </p:cNvGrpSpPr>
            <p:nvPr/>
          </p:nvGrpSpPr>
          <p:grpSpPr bwMode="auto">
            <a:xfrm>
              <a:off x="19160366" y="8857130"/>
              <a:ext cx="2961239" cy="9278471"/>
              <a:chOff x="0" y="0"/>
              <a:chExt cx="2043" cy="6210"/>
            </a:xfrm>
          </p:grpSpPr>
          <p:sp>
            <p:nvSpPr>
              <p:cNvPr id="4149" name="Rectangle 53"/>
              <p:cNvSpPr>
                <a:spLocks/>
              </p:cNvSpPr>
              <p:nvPr/>
            </p:nvSpPr>
            <p:spPr bwMode="auto">
              <a:xfrm>
                <a:off x="755" y="455"/>
                <a:ext cx="560" cy="506"/>
              </a:xfrm>
              <a:prstGeom prst="rect">
                <a:avLst/>
              </a:prstGeom>
              <a:noFill/>
              <a:ln w="57150" cap="flat">
                <a:solidFill>
                  <a:schemeClr val="tx1"/>
                </a:solidFill>
                <a:prstDash val="solid"/>
                <a:round/>
                <a:headEnd type="none" w="med" len="med"/>
                <a:tailEnd type="none" w="med" len="med"/>
              </a:ln>
            </p:spPr>
            <p:txBody>
              <a:bodyPr lIns="0" tIns="0" rIns="0" bIns="0"/>
              <a:lstStyle/>
              <a:p>
                <a:endParaRPr lang="en-US"/>
              </a:p>
            </p:txBody>
          </p:sp>
          <p:sp>
            <p:nvSpPr>
              <p:cNvPr id="4150" name="Line 54"/>
              <p:cNvSpPr>
                <a:spLocks noChangeShapeType="1"/>
              </p:cNvSpPr>
              <p:nvPr/>
            </p:nvSpPr>
            <p:spPr bwMode="auto">
              <a:xfrm rot="10800000" flipH="1">
                <a:off x="1307" y="0"/>
                <a:ext cx="736" cy="455"/>
              </a:xfrm>
              <a:prstGeom prst="line">
                <a:avLst/>
              </a:prstGeom>
              <a:noFill/>
              <a:ln w="57150" cap="flat">
                <a:solidFill>
                  <a:schemeClr val="tx1"/>
                </a:solidFill>
                <a:prstDash val="solid"/>
                <a:round/>
                <a:headEnd type="none" w="med" len="med"/>
                <a:tailEnd type="none" w="med" len="med"/>
              </a:ln>
            </p:spPr>
            <p:txBody>
              <a:bodyPr lIns="0" tIns="0" rIns="0" bIns="0"/>
              <a:lstStyle/>
              <a:p>
                <a:endParaRPr lang="en-US"/>
              </a:p>
            </p:txBody>
          </p:sp>
          <p:sp>
            <p:nvSpPr>
              <p:cNvPr id="4151" name="Line 55"/>
              <p:cNvSpPr>
                <a:spLocks noChangeShapeType="1"/>
              </p:cNvSpPr>
              <p:nvPr/>
            </p:nvSpPr>
            <p:spPr bwMode="auto">
              <a:xfrm>
                <a:off x="1307" y="961"/>
                <a:ext cx="736" cy="354"/>
              </a:xfrm>
              <a:prstGeom prst="line">
                <a:avLst/>
              </a:prstGeom>
              <a:noFill/>
              <a:ln w="57150" cap="flat">
                <a:solidFill>
                  <a:schemeClr val="tx1"/>
                </a:solidFill>
                <a:prstDash val="solid"/>
                <a:round/>
                <a:headEnd type="none" w="med" len="med"/>
                <a:tailEnd type="none" w="med" len="med"/>
              </a:ln>
            </p:spPr>
            <p:txBody>
              <a:bodyPr lIns="0" tIns="0" rIns="0" bIns="0"/>
              <a:lstStyle/>
              <a:p>
                <a:endParaRPr lang="en-US"/>
              </a:p>
            </p:txBody>
          </p:sp>
          <p:sp>
            <p:nvSpPr>
              <p:cNvPr id="4152" name="AutoShape 56"/>
              <p:cNvSpPr>
                <a:spLocks/>
              </p:cNvSpPr>
              <p:nvPr/>
            </p:nvSpPr>
            <p:spPr bwMode="auto">
              <a:xfrm rot="2940000">
                <a:off x="16" y="5460"/>
                <a:ext cx="303" cy="184"/>
              </a:xfrm>
              <a:custGeom>
                <a:avLst/>
                <a:gdLst>
                  <a:gd name="T0" fmla="*/ 10800 w 21600"/>
                  <a:gd name="T1" fmla="*/ 10800 h 21600"/>
                </a:gdLst>
                <a:ahLst/>
                <a:cxnLst>
                  <a:cxn ang="0">
                    <a:pos x="T0" y="T1"/>
                  </a:cxn>
                </a:cxnLst>
                <a:rect l="0" t="0" r="r" b="b"/>
                <a:pathLst>
                  <a:path w="21600" h="21600">
                    <a:moveTo>
                      <a:pt x="0" y="21600"/>
                    </a:moveTo>
                    <a:lnTo>
                      <a:pt x="9582" y="0"/>
                    </a:lnTo>
                    <a:lnTo>
                      <a:pt x="21600" y="0"/>
                    </a:lnTo>
                    <a:lnTo>
                      <a:pt x="12018" y="21600"/>
                    </a:lnTo>
                    <a:close/>
                    <a:moveTo>
                      <a:pt x="0" y="21600"/>
                    </a:moveTo>
                  </a:path>
                </a:pathLst>
              </a:custGeom>
              <a:noFill/>
              <a:ln w="57150" cap="flat">
                <a:solidFill>
                  <a:schemeClr val="tx1"/>
                </a:solidFill>
                <a:prstDash val="solid"/>
                <a:round/>
                <a:headEnd type="none" w="med" len="med"/>
                <a:tailEnd type="none" w="med" len="med"/>
              </a:ln>
            </p:spPr>
            <p:txBody>
              <a:bodyPr lIns="0" tIns="0" rIns="0" bIns="0"/>
              <a:lstStyle/>
              <a:p>
                <a:endParaRPr lang="en-US"/>
              </a:p>
            </p:txBody>
          </p:sp>
          <p:sp>
            <p:nvSpPr>
              <p:cNvPr id="4153" name="Line 57"/>
              <p:cNvSpPr>
                <a:spLocks noChangeShapeType="1"/>
              </p:cNvSpPr>
              <p:nvPr/>
            </p:nvSpPr>
            <p:spPr bwMode="auto">
              <a:xfrm rot="10800000" flipH="1">
                <a:off x="238" y="4692"/>
                <a:ext cx="1678" cy="794"/>
              </a:xfrm>
              <a:prstGeom prst="line">
                <a:avLst/>
              </a:prstGeom>
              <a:noFill/>
              <a:ln w="57150" cap="flat">
                <a:solidFill>
                  <a:schemeClr val="tx1"/>
                </a:solidFill>
                <a:prstDash val="solid"/>
                <a:round/>
                <a:headEnd type="none" w="med" len="med"/>
                <a:tailEnd type="none" w="med" len="med"/>
              </a:ln>
            </p:spPr>
            <p:txBody>
              <a:bodyPr lIns="0" tIns="0" rIns="0" bIns="0"/>
              <a:lstStyle/>
              <a:p>
                <a:endParaRPr lang="en-US"/>
              </a:p>
            </p:txBody>
          </p:sp>
          <p:sp>
            <p:nvSpPr>
              <p:cNvPr id="4154" name="Line 58"/>
              <p:cNvSpPr>
                <a:spLocks noChangeShapeType="1"/>
              </p:cNvSpPr>
              <p:nvPr/>
            </p:nvSpPr>
            <p:spPr bwMode="auto">
              <a:xfrm>
                <a:off x="306" y="5603"/>
                <a:ext cx="1610" cy="607"/>
              </a:xfrm>
              <a:prstGeom prst="line">
                <a:avLst/>
              </a:prstGeom>
              <a:noFill/>
              <a:ln w="57150" cap="flat">
                <a:solidFill>
                  <a:schemeClr val="tx1"/>
                </a:solidFill>
                <a:prstDash val="solid"/>
                <a:round/>
                <a:headEnd type="none" w="med" len="med"/>
                <a:tailEnd type="none" w="med" len="med"/>
              </a:ln>
            </p:spPr>
            <p:txBody>
              <a:bodyPr lIns="0" tIns="0" rIns="0" bIns="0"/>
              <a:lstStyle/>
              <a:p>
                <a:endParaRPr lang="en-US"/>
              </a:p>
            </p:txBody>
          </p:sp>
        </p:grpSp>
        <p:sp>
          <p:nvSpPr>
            <p:cNvPr id="4155" name="Line 59"/>
            <p:cNvSpPr>
              <a:spLocks noChangeShapeType="1"/>
            </p:cNvSpPr>
            <p:nvPr/>
          </p:nvSpPr>
          <p:spPr bwMode="auto">
            <a:xfrm>
              <a:off x="18671899" y="11090836"/>
              <a:ext cx="6134100" cy="1494"/>
            </a:xfrm>
            <a:prstGeom prst="line">
              <a:avLst/>
            </a:prstGeom>
            <a:noFill/>
            <a:ln w="57150" cap="flat">
              <a:solidFill>
                <a:srgbClr val="0070C0"/>
              </a:solidFill>
              <a:prstDash val="dash"/>
              <a:round/>
              <a:headEnd type="none" w="med" len="med"/>
              <a:tailEnd type="none" w="med" len="med"/>
            </a:ln>
          </p:spPr>
          <p:txBody>
            <a:bodyPr lIns="0" tIns="0" rIns="0" bIns="0"/>
            <a:lstStyle/>
            <a:p>
              <a:endParaRPr lang="en-US"/>
            </a:p>
          </p:txBody>
        </p:sp>
        <p:sp>
          <p:nvSpPr>
            <p:cNvPr id="4156" name="Line 60"/>
            <p:cNvSpPr>
              <a:spLocks noChangeShapeType="1"/>
            </p:cNvSpPr>
            <p:nvPr/>
          </p:nvSpPr>
          <p:spPr bwMode="auto">
            <a:xfrm>
              <a:off x="18671899" y="13597965"/>
              <a:ext cx="6134100" cy="1494"/>
            </a:xfrm>
            <a:prstGeom prst="line">
              <a:avLst/>
            </a:prstGeom>
            <a:noFill/>
            <a:ln w="57150" cap="flat">
              <a:solidFill>
                <a:srgbClr val="0070C0"/>
              </a:solidFill>
              <a:prstDash val="dash"/>
              <a:round/>
              <a:headEnd type="none" w="med" len="med"/>
              <a:tailEnd type="none" w="med" len="med"/>
            </a:ln>
          </p:spPr>
          <p:txBody>
            <a:bodyPr lIns="0" tIns="0" rIns="0" bIns="0"/>
            <a:lstStyle/>
            <a:p>
              <a:endParaRPr lang="en-US"/>
            </a:p>
          </p:txBody>
        </p:sp>
        <p:grpSp>
          <p:nvGrpSpPr>
            <p:cNvPr id="4157" name="Group 61"/>
            <p:cNvGrpSpPr>
              <a:grpSpLocks/>
            </p:cNvGrpSpPr>
            <p:nvPr/>
          </p:nvGrpSpPr>
          <p:grpSpPr bwMode="auto">
            <a:xfrm>
              <a:off x="18005150" y="9668436"/>
              <a:ext cx="549344" cy="609600"/>
              <a:chOff x="0" y="0"/>
              <a:chExt cx="379" cy="408"/>
            </a:xfrm>
          </p:grpSpPr>
          <p:sp>
            <p:nvSpPr>
              <p:cNvPr id="4158" name="Oval 62"/>
              <p:cNvSpPr>
                <a:spLocks/>
              </p:cNvSpPr>
              <p:nvPr/>
            </p:nvSpPr>
            <p:spPr bwMode="auto">
              <a:xfrm>
                <a:off x="0" y="0"/>
                <a:ext cx="379" cy="408"/>
              </a:xfrm>
              <a:prstGeom prst="ellipse">
                <a:avLst/>
              </a:prstGeom>
              <a:solidFill>
                <a:srgbClr val="000000"/>
              </a:solidFill>
              <a:ln w="55000" cap="flat">
                <a:solidFill>
                  <a:schemeClr val="tx1"/>
                </a:solidFill>
                <a:prstDash val="solid"/>
                <a:round/>
                <a:headEnd type="none" w="med" len="med"/>
                <a:tailEnd type="none" w="med" len="med"/>
              </a:ln>
            </p:spPr>
            <p:txBody>
              <a:bodyPr lIns="0" tIns="0" rIns="0" bIns="0"/>
              <a:lstStyle/>
              <a:p>
                <a:endParaRPr lang="en-US"/>
              </a:p>
            </p:txBody>
          </p:sp>
          <p:sp>
            <p:nvSpPr>
              <p:cNvPr id="4159" name="Rectangle 63"/>
              <p:cNvSpPr>
                <a:spLocks/>
              </p:cNvSpPr>
              <p:nvPr/>
            </p:nvSpPr>
            <p:spPr bwMode="auto">
              <a:xfrm>
                <a:off x="53" y="76"/>
                <a:ext cx="272" cy="256"/>
              </a:xfrm>
              <a:prstGeom prst="rect">
                <a:avLst/>
              </a:prstGeom>
              <a:noFill/>
              <a:ln w="12700" cap="flat">
                <a:noFill/>
                <a:miter lim="800000"/>
                <a:headEnd type="none" w="med" len="med"/>
                <a:tailEnd type="none" w="med" len="med"/>
              </a:ln>
            </p:spPr>
            <p:txBody>
              <a:bodyPr lIns="38100" tIns="38100" rIns="38100" bIns="38100" anchor="ctr"/>
              <a:lstStyle/>
              <a:p>
                <a:r>
                  <a:rPr lang="en-US" sz="2100" dirty="0">
                    <a:solidFill>
                      <a:srgbClr val="FFFFFF"/>
                    </a:solidFill>
                    <a:latin typeface="Arial" charset="0"/>
                    <a:cs typeface="Arial" charset="0"/>
                    <a:sym typeface="Arial" charset="0"/>
                  </a:rPr>
                  <a:t>1</a:t>
                </a:r>
              </a:p>
            </p:txBody>
          </p:sp>
        </p:grpSp>
        <p:grpSp>
          <p:nvGrpSpPr>
            <p:cNvPr id="4160" name="Group 64"/>
            <p:cNvGrpSpPr>
              <a:grpSpLocks/>
            </p:cNvGrpSpPr>
            <p:nvPr/>
          </p:nvGrpSpPr>
          <p:grpSpPr bwMode="auto">
            <a:xfrm>
              <a:off x="18005150" y="12242800"/>
              <a:ext cx="549344" cy="609600"/>
              <a:chOff x="0" y="0"/>
              <a:chExt cx="379" cy="408"/>
            </a:xfrm>
          </p:grpSpPr>
          <p:sp>
            <p:nvSpPr>
              <p:cNvPr id="4161" name="Oval 65"/>
              <p:cNvSpPr>
                <a:spLocks/>
              </p:cNvSpPr>
              <p:nvPr/>
            </p:nvSpPr>
            <p:spPr bwMode="auto">
              <a:xfrm>
                <a:off x="0" y="0"/>
                <a:ext cx="379" cy="408"/>
              </a:xfrm>
              <a:prstGeom prst="ellipse">
                <a:avLst/>
              </a:prstGeom>
              <a:solidFill>
                <a:srgbClr val="000000"/>
              </a:solidFill>
              <a:ln w="55000" cap="flat">
                <a:solidFill>
                  <a:schemeClr val="tx1"/>
                </a:solidFill>
                <a:prstDash val="solid"/>
                <a:round/>
                <a:headEnd type="none" w="med" len="med"/>
                <a:tailEnd type="none" w="med" len="med"/>
              </a:ln>
            </p:spPr>
            <p:txBody>
              <a:bodyPr lIns="0" tIns="0" rIns="0" bIns="0"/>
              <a:lstStyle/>
              <a:p>
                <a:endParaRPr lang="en-US"/>
              </a:p>
            </p:txBody>
          </p:sp>
          <p:sp>
            <p:nvSpPr>
              <p:cNvPr id="4162" name="Rectangle 66"/>
              <p:cNvSpPr>
                <a:spLocks/>
              </p:cNvSpPr>
              <p:nvPr/>
            </p:nvSpPr>
            <p:spPr bwMode="auto">
              <a:xfrm>
                <a:off x="53" y="76"/>
                <a:ext cx="272" cy="256"/>
              </a:xfrm>
              <a:prstGeom prst="rect">
                <a:avLst/>
              </a:prstGeom>
              <a:noFill/>
              <a:ln w="12700" cap="flat">
                <a:noFill/>
                <a:miter lim="800000"/>
                <a:headEnd type="none" w="med" len="med"/>
                <a:tailEnd type="none" w="med" len="med"/>
              </a:ln>
            </p:spPr>
            <p:txBody>
              <a:bodyPr lIns="38100" tIns="38100" rIns="38100" bIns="38100" anchor="ctr"/>
              <a:lstStyle/>
              <a:p>
                <a:r>
                  <a:rPr lang="en-US" sz="2100" dirty="0">
                    <a:solidFill>
                      <a:srgbClr val="FFFFFF"/>
                    </a:solidFill>
                    <a:latin typeface="Arial" charset="0"/>
                    <a:cs typeface="Arial" charset="0"/>
                    <a:sym typeface="Arial" charset="0"/>
                  </a:rPr>
                  <a:t>2</a:t>
                </a:r>
              </a:p>
            </p:txBody>
          </p:sp>
        </p:grpSp>
        <p:grpSp>
          <p:nvGrpSpPr>
            <p:cNvPr id="4163" name="Group 67"/>
            <p:cNvGrpSpPr>
              <a:grpSpLocks/>
            </p:cNvGrpSpPr>
            <p:nvPr/>
          </p:nvGrpSpPr>
          <p:grpSpPr bwMode="auto">
            <a:xfrm>
              <a:off x="18005150" y="14951636"/>
              <a:ext cx="549344" cy="609600"/>
              <a:chOff x="0" y="0"/>
              <a:chExt cx="379" cy="408"/>
            </a:xfrm>
          </p:grpSpPr>
          <p:sp>
            <p:nvSpPr>
              <p:cNvPr id="4164" name="Oval 68"/>
              <p:cNvSpPr>
                <a:spLocks/>
              </p:cNvSpPr>
              <p:nvPr/>
            </p:nvSpPr>
            <p:spPr bwMode="auto">
              <a:xfrm>
                <a:off x="0" y="0"/>
                <a:ext cx="379" cy="408"/>
              </a:xfrm>
              <a:prstGeom prst="ellipse">
                <a:avLst/>
              </a:prstGeom>
              <a:solidFill>
                <a:srgbClr val="000000"/>
              </a:solidFill>
              <a:ln w="55000" cap="flat">
                <a:solidFill>
                  <a:schemeClr val="tx1"/>
                </a:solidFill>
                <a:prstDash val="solid"/>
                <a:round/>
                <a:headEnd type="none" w="med" len="med"/>
                <a:tailEnd type="none" w="med" len="med"/>
              </a:ln>
            </p:spPr>
            <p:txBody>
              <a:bodyPr lIns="0" tIns="0" rIns="0" bIns="0"/>
              <a:lstStyle/>
              <a:p>
                <a:endParaRPr lang="en-US"/>
              </a:p>
            </p:txBody>
          </p:sp>
          <p:sp>
            <p:nvSpPr>
              <p:cNvPr id="4165" name="Rectangle 69"/>
              <p:cNvSpPr>
                <a:spLocks/>
              </p:cNvSpPr>
              <p:nvPr/>
            </p:nvSpPr>
            <p:spPr bwMode="auto">
              <a:xfrm>
                <a:off x="53" y="76"/>
                <a:ext cx="272" cy="256"/>
              </a:xfrm>
              <a:prstGeom prst="rect">
                <a:avLst/>
              </a:prstGeom>
              <a:noFill/>
              <a:ln w="12700" cap="flat">
                <a:noFill/>
                <a:miter lim="800000"/>
                <a:headEnd type="none" w="med" len="med"/>
                <a:tailEnd type="none" w="med" len="med"/>
              </a:ln>
            </p:spPr>
            <p:txBody>
              <a:bodyPr lIns="38100" tIns="38100" rIns="38100" bIns="38100" anchor="ctr"/>
              <a:lstStyle/>
              <a:p>
                <a:r>
                  <a:rPr lang="en-US" sz="2100" dirty="0">
                    <a:solidFill>
                      <a:srgbClr val="FFFFFF"/>
                    </a:solidFill>
                    <a:latin typeface="Arial" charset="0"/>
                    <a:cs typeface="Arial" charset="0"/>
                    <a:sym typeface="Arial" charset="0"/>
                  </a:rPr>
                  <a:t>3</a:t>
                </a:r>
              </a:p>
            </p:txBody>
          </p:sp>
        </p:grpSp>
        <p:sp>
          <p:nvSpPr>
            <p:cNvPr id="4166" name="Rectangle 70"/>
            <p:cNvSpPr>
              <a:spLocks/>
            </p:cNvSpPr>
            <p:nvPr/>
          </p:nvSpPr>
          <p:spPr bwMode="auto">
            <a:xfrm>
              <a:off x="18671899" y="4679576"/>
              <a:ext cx="5878996" cy="502024"/>
            </a:xfrm>
            <a:prstGeom prst="rect">
              <a:avLst/>
            </a:prstGeom>
            <a:noFill/>
            <a:ln w="9525" cap="flat">
              <a:noFill/>
              <a:miter lim="800000"/>
              <a:headEnd type="none" w="med" len="med"/>
              <a:tailEnd type="none" w="med" len="med"/>
            </a:ln>
          </p:spPr>
          <p:txBody>
            <a:bodyPr lIns="35243" tIns="35243" rIns="35243" bIns="35243"/>
            <a:lstStyle/>
            <a:p>
              <a:r>
                <a:rPr lang="en-US" sz="3000" b="1" dirty="0">
                  <a:solidFill>
                    <a:schemeClr val="tx1"/>
                  </a:solidFill>
                  <a:latin typeface="Arial" charset="0"/>
                  <a:cs typeface="Arial" charset="0"/>
                  <a:sym typeface="Arial" charset="0"/>
                </a:rPr>
                <a:t>SEM and AFM</a:t>
              </a:r>
            </a:p>
          </p:txBody>
        </p:sp>
        <p:pic>
          <p:nvPicPr>
            <p:cNvPr id="4167" name="Picture 71"/>
            <p:cNvPicPr>
              <a:picLocks noChangeAspect="1" noChangeArrowheads="1"/>
            </p:cNvPicPr>
            <p:nvPr/>
          </p:nvPicPr>
          <p:blipFill>
            <a:blip r:embed="rId13"/>
            <a:srcRect/>
            <a:stretch>
              <a:fillRect/>
            </a:stretch>
          </p:blipFill>
          <p:spPr bwMode="auto">
            <a:xfrm>
              <a:off x="17698278" y="5139765"/>
              <a:ext cx="7945921" cy="3836894"/>
            </a:xfrm>
            <a:prstGeom prst="rect">
              <a:avLst/>
            </a:prstGeom>
            <a:noFill/>
            <a:ln w="9525" cap="flat">
              <a:noFill/>
              <a:miter lim="800000"/>
              <a:headEnd/>
              <a:tailEnd/>
            </a:ln>
          </p:spPr>
        </p:pic>
      </p:grpSp>
      <p:grpSp>
        <p:nvGrpSpPr>
          <p:cNvPr id="4174" name="Group 78"/>
          <p:cNvGrpSpPr>
            <a:grpSpLocks/>
          </p:cNvGrpSpPr>
          <p:nvPr/>
        </p:nvGrpSpPr>
        <p:grpSpPr bwMode="auto">
          <a:xfrm>
            <a:off x="9220200" y="20774212"/>
            <a:ext cx="15240000" cy="6306670"/>
            <a:chOff x="0" y="83"/>
            <a:chExt cx="10600" cy="4221"/>
          </a:xfrm>
        </p:grpSpPr>
        <p:sp>
          <p:nvSpPr>
            <p:cNvPr id="4175" name="Rectangle 79"/>
            <p:cNvSpPr>
              <a:spLocks/>
            </p:cNvSpPr>
            <p:nvPr/>
          </p:nvSpPr>
          <p:spPr bwMode="auto">
            <a:xfrm>
              <a:off x="2820" y="83"/>
              <a:ext cx="4163" cy="376"/>
            </a:xfrm>
            <a:prstGeom prst="rect">
              <a:avLst/>
            </a:prstGeom>
            <a:noFill/>
            <a:ln w="9525" cap="flat">
              <a:noFill/>
              <a:miter lim="800000"/>
              <a:headEnd type="none" w="med" len="med"/>
              <a:tailEnd type="none" w="med" len="med"/>
            </a:ln>
          </p:spPr>
          <p:txBody>
            <a:bodyPr lIns="38100" tIns="38100" rIns="38100" bIns="38100"/>
            <a:lstStyle/>
            <a:p>
              <a:r>
                <a:rPr lang="en-US" sz="3400" b="1" dirty="0">
                  <a:solidFill>
                    <a:schemeClr val="tx1"/>
                  </a:solidFill>
                  <a:latin typeface="Arial" charset="0"/>
                  <a:cs typeface="Arial" charset="0"/>
                  <a:sym typeface="Arial" charset="0"/>
                </a:rPr>
                <a:t>Conclusions</a:t>
              </a:r>
            </a:p>
          </p:txBody>
        </p:sp>
        <p:sp>
          <p:nvSpPr>
            <p:cNvPr id="4176" name="Rectangle 80"/>
            <p:cNvSpPr>
              <a:spLocks/>
            </p:cNvSpPr>
            <p:nvPr/>
          </p:nvSpPr>
          <p:spPr bwMode="auto">
            <a:xfrm>
              <a:off x="0" y="519"/>
              <a:ext cx="10600" cy="3785"/>
            </a:xfrm>
            <a:prstGeom prst="rect">
              <a:avLst/>
            </a:prstGeom>
            <a:noFill/>
            <a:ln w="9525" cap="flat">
              <a:noFill/>
              <a:miter lim="800000"/>
              <a:headEnd type="none" w="med" len="med"/>
              <a:tailEnd type="none" w="med" len="med"/>
            </a:ln>
          </p:spPr>
          <p:txBody>
            <a:bodyPr lIns="38100" tIns="38100" rIns="38100" bIns="38100"/>
            <a:lstStyle/>
            <a:p>
              <a:pPr algn="just"/>
              <a:r>
                <a:rPr lang="en-US" sz="2100" dirty="0">
                  <a:solidFill>
                    <a:schemeClr val="tx1"/>
                  </a:solidFill>
                  <a:latin typeface="Arial" charset="0"/>
                  <a:cs typeface="Arial" charset="0"/>
                  <a:sym typeface="Arial" charset="0"/>
                </a:rPr>
                <a:t> This work presents the surface and electrochemical characterization of the CNF electrode. The Scanning Electron </a:t>
              </a:r>
              <a:r>
                <a:rPr lang="en-US" sz="2100" dirty="0" err="1">
                  <a:solidFill>
                    <a:schemeClr val="tx1"/>
                  </a:solidFill>
                  <a:latin typeface="Arial" charset="0"/>
                  <a:cs typeface="Arial" charset="0"/>
                  <a:sym typeface="Arial" charset="0"/>
                </a:rPr>
                <a:t>Miscroscopy</a:t>
              </a:r>
              <a:r>
                <a:rPr lang="en-US" sz="2100" dirty="0">
                  <a:solidFill>
                    <a:schemeClr val="tx1"/>
                  </a:solidFill>
                  <a:latin typeface="Arial" charset="0"/>
                  <a:cs typeface="Arial" charset="0"/>
                  <a:sym typeface="Arial" charset="0"/>
                </a:rPr>
                <a:t> (SEM) and Atomic force microscopy (AFM) images show the different surfaces obtained during the development of the CNF. AFM characterization of the polished CNF electrodes indicated that the CNFs had a mean diameter of 100 nm and protruded 12 nm from the silicon dioxide.    X-ray photoelectron spectroscopy (XPS) was utilized to compare the polished/etched CNF sample to the unpolished samples thus to confirm the removal of Ni catalyst prior to the immobilization of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 As expected, no peaks in the Ni region are observed after the mechanical polish and the electrochemical etch. As well, XPS was use to study the electrode before and after the modification with the EDC/</a:t>
              </a:r>
              <a:r>
                <a:rPr lang="en-US" sz="2100" dirty="0" err="1">
                  <a:solidFill>
                    <a:schemeClr val="tx1"/>
                  </a:solidFill>
                  <a:latin typeface="Arial" charset="0"/>
                  <a:cs typeface="Arial" charset="0"/>
                  <a:sym typeface="Arial" charset="0"/>
                </a:rPr>
                <a:t>sulfo</a:t>
              </a:r>
              <a:r>
                <a:rPr lang="en-US" sz="2100" dirty="0">
                  <a:solidFill>
                    <a:schemeClr val="tx1"/>
                  </a:solidFill>
                  <a:latin typeface="Arial" charset="0"/>
                  <a:cs typeface="Arial" charset="0"/>
                  <a:sym typeface="Arial" charset="0"/>
                </a:rPr>
                <a:t>-NHS and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 protein. As expected, peaks corresponding to the EDC/</a:t>
              </a:r>
              <a:r>
                <a:rPr lang="en-US" sz="2100" dirty="0" err="1">
                  <a:solidFill>
                    <a:schemeClr val="tx1"/>
                  </a:solidFill>
                  <a:latin typeface="Arial" charset="0"/>
                  <a:cs typeface="Arial" charset="0"/>
                  <a:sym typeface="Arial" charset="0"/>
                </a:rPr>
                <a:t>sulfo</a:t>
              </a:r>
              <a:r>
                <a:rPr lang="en-US" sz="2100" dirty="0">
                  <a:solidFill>
                    <a:schemeClr val="tx1"/>
                  </a:solidFill>
                  <a:latin typeface="Arial" charset="0"/>
                  <a:cs typeface="Arial" charset="0"/>
                  <a:sym typeface="Arial" charset="0"/>
                </a:rPr>
                <a:t>-NHS molecules were observed in the N (1s) and S(2p) binding energy region. On the contrary, the unmodified surface did not show binding energy peaks in these same energy regions. After the addition of the protein, no peak was observed in the S(2p) binding energy region. In contrast, the peak from the N(1s) region increased due to the protein’s presence on the surface of the chemically modified CNF electrodes. Cyclic </a:t>
              </a:r>
              <a:r>
                <a:rPr lang="en-US" sz="2100" dirty="0" err="1">
                  <a:solidFill>
                    <a:schemeClr val="tx1"/>
                  </a:solidFill>
                  <a:latin typeface="Arial" charset="0"/>
                  <a:cs typeface="Arial" charset="0"/>
                  <a:sym typeface="Arial" charset="0"/>
                </a:rPr>
                <a:t>voltammograms</a:t>
              </a:r>
              <a:r>
                <a:rPr lang="en-US" sz="2100" dirty="0">
                  <a:solidFill>
                    <a:schemeClr val="tx1"/>
                  </a:solidFill>
                  <a:latin typeface="Arial" charset="0"/>
                  <a:cs typeface="Arial" charset="0"/>
                  <a:sym typeface="Arial" charset="0"/>
                </a:rPr>
                <a:t> (CV) of CNFs before the modification of the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 protein produced </a:t>
              </a:r>
              <a:r>
                <a:rPr lang="en-US" sz="2100" dirty="0" err="1">
                  <a:solidFill>
                    <a:schemeClr val="tx1"/>
                  </a:solidFill>
                  <a:latin typeface="Arial" charset="0"/>
                  <a:cs typeface="Arial" charset="0"/>
                  <a:sym typeface="Arial" charset="0"/>
                </a:rPr>
                <a:t>quasireversible</a:t>
              </a:r>
              <a:r>
                <a:rPr lang="en-US" sz="2100" dirty="0">
                  <a:solidFill>
                    <a:schemeClr val="tx1"/>
                  </a:solidFill>
                  <a:latin typeface="Arial" charset="0"/>
                  <a:cs typeface="Arial" charset="0"/>
                  <a:sym typeface="Arial" charset="0"/>
                </a:rPr>
                <a:t> </a:t>
              </a:r>
              <a:r>
                <a:rPr lang="en-US" sz="2100" dirty="0" err="1">
                  <a:solidFill>
                    <a:schemeClr val="tx1"/>
                  </a:solidFill>
                  <a:latin typeface="Arial" charset="0"/>
                  <a:cs typeface="Arial" charset="0"/>
                  <a:sym typeface="Arial" charset="0"/>
                </a:rPr>
                <a:t>redox</a:t>
              </a:r>
              <a:r>
                <a:rPr lang="en-US" sz="2100" dirty="0">
                  <a:solidFill>
                    <a:schemeClr val="tx1"/>
                  </a:solidFill>
                  <a:latin typeface="Arial" charset="0"/>
                  <a:cs typeface="Arial" charset="0"/>
                  <a:sym typeface="Arial" charset="0"/>
                </a:rPr>
                <a:t> peaks characteristic of Fe(CN)</a:t>
              </a:r>
              <a:r>
                <a:rPr lang="en-US" sz="2100" baseline="-25000" dirty="0">
                  <a:solidFill>
                    <a:schemeClr val="tx1"/>
                  </a:solidFill>
                  <a:latin typeface="Arial" charset="0"/>
                  <a:cs typeface="Arial" charset="0"/>
                  <a:sym typeface="Arial" charset="0"/>
                </a:rPr>
                <a:t>6</a:t>
              </a:r>
              <a:r>
                <a:rPr lang="en-US" sz="2100" baseline="30000" dirty="0">
                  <a:solidFill>
                    <a:schemeClr val="tx1"/>
                  </a:solidFill>
                  <a:latin typeface="Arial" charset="0"/>
                  <a:cs typeface="Arial" charset="0"/>
                  <a:sym typeface="Arial" charset="0"/>
                </a:rPr>
                <a:t>-3/-4 </a:t>
              </a:r>
              <a:r>
                <a:rPr lang="en-US" sz="2100" dirty="0" err="1">
                  <a:solidFill>
                    <a:schemeClr val="tx1"/>
                  </a:solidFill>
                  <a:latin typeface="Arial" charset="0"/>
                  <a:cs typeface="Arial" charset="0"/>
                  <a:sym typeface="Arial" charset="0"/>
                </a:rPr>
                <a:t>redox</a:t>
              </a:r>
              <a:r>
                <a:rPr lang="en-US" sz="2100" dirty="0">
                  <a:solidFill>
                    <a:schemeClr val="tx1"/>
                  </a:solidFill>
                  <a:latin typeface="Arial" charset="0"/>
                  <a:cs typeface="Arial" charset="0"/>
                  <a:sym typeface="Arial" charset="0"/>
                </a:rPr>
                <a:t> couple. On the contrary, after the modification with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 a decrease in the current is observed due to the presence of the protein at the electrode. </a:t>
              </a:r>
              <a:r>
                <a:rPr lang="en-US" sz="2100" baseline="-25000" dirty="0">
                  <a:solidFill>
                    <a:schemeClr val="tx1"/>
                  </a:solidFill>
                  <a:latin typeface="Arial" charset="0"/>
                  <a:cs typeface="Arial" charset="0"/>
                  <a:sym typeface="Arial" charset="0"/>
                </a:rPr>
                <a:t>.</a:t>
              </a:r>
              <a:r>
                <a:rPr lang="en-US" sz="2100" dirty="0" err="1">
                  <a:solidFill>
                    <a:schemeClr val="tx1"/>
                  </a:solidFill>
                  <a:latin typeface="Arial" charset="0"/>
                  <a:cs typeface="Arial" charset="0"/>
                  <a:sym typeface="Arial" charset="0"/>
                </a:rPr>
                <a:t>Amperometric</a:t>
              </a:r>
              <a:r>
                <a:rPr lang="en-US" sz="2100" dirty="0">
                  <a:solidFill>
                    <a:schemeClr val="tx1"/>
                  </a:solidFill>
                  <a:latin typeface="Arial" charset="0"/>
                  <a:cs typeface="Arial" charset="0"/>
                  <a:sym typeface="Arial" charset="0"/>
                </a:rPr>
                <a:t> response of the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/CNF electrode have been done at a fixed potential of 0.6V </a:t>
              </a:r>
              <a:r>
                <a:rPr lang="en-US" sz="2100" dirty="0" err="1">
                  <a:solidFill>
                    <a:schemeClr val="tx1"/>
                  </a:solidFill>
                  <a:latin typeface="Arial" charset="0"/>
                  <a:cs typeface="Arial" charset="0"/>
                  <a:sym typeface="Arial" charset="0"/>
                </a:rPr>
                <a:t>vs</a:t>
              </a:r>
              <a:r>
                <a:rPr lang="en-US" sz="2100" dirty="0">
                  <a:solidFill>
                    <a:schemeClr val="tx1"/>
                  </a:solidFill>
                  <a:latin typeface="Arial" charset="0"/>
                  <a:cs typeface="Arial" charset="0"/>
                  <a:sym typeface="Arial" charset="0"/>
                </a:rPr>
                <a:t> Ag/</a:t>
              </a:r>
              <a:r>
                <a:rPr lang="en-US" sz="2100" dirty="0" err="1">
                  <a:solidFill>
                    <a:schemeClr val="tx1"/>
                  </a:solidFill>
                  <a:latin typeface="Arial" charset="0"/>
                  <a:cs typeface="Arial" charset="0"/>
                  <a:sym typeface="Arial" charset="0"/>
                </a:rPr>
                <a:t>AgCl</a:t>
              </a:r>
              <a:r>
                <a:rPr lang="en-US" sz="2100" dirty="0">
                  <a:solidFill>
                    <a:schemeClr val="tx1"/>
                  </a:solidFill>
                  <a:latin typeface="Arial" charset="0"/>
                  <a:cs typeface="Arial" charset="0"/>
                  <a:sym typeface="Arial" charset="0"/>
                </a:rPr>
                <a:t> with different addition of 50uL of a 0.5% Cholesterol in 10%Triton stock solution. An increase in current was observed at each addition. However, further experiments have to be done to have a more detailed characterization of this biosensor toward the detection of cholesterol.</a:t>
              </a:r>
            </a:p>
          </p:txBody>
        </p:sp>
      </p:grpSp>
      <p:sp>
        <p:nvSpPr>
          <p:cNvPr id="4181" name="Rectangle 85"/>
          <p:cNvSpPr>
            <a:spLocks/>
          </p:cNvSpPr>
          <p:nvPr/>
        </p:nvSpPr>
        <p:spPr bwMode="auto">
          <a:xfrm>
            <a:off x="1371600" y="19583400"/>
            <a:ext cx="8151743" cy="1996141"/>
          </a:xfrm>
          <a:prstGeom prst="rect">
            <a:avLst/>
          </a:prstGeom>
          <a:noFill/>
          <a:ln w="12700" cap="rnd">
            <a:noFill/>
            <a:round/>
            <a:headEnd type="none" w="med" len="med"/>
            <a:tailEnd type="none" w="med" len="med"/>
          </a:ln>
        </p:spPr>
        <p:txBody>
          <a:bodyPr lIns="35243" tIns="35243" rIns="35243" bIns="35243"/>
          <a:lstStyle/>
          <a:p>
            <a:pPr algn="just">
              <a:buClr>
                <a:srgbClr val="000000"/>
              </a:buClr>
              <a:buSzPct val="100000"/>
              <a:buFont typeface="Arial" charset="0"/>
              <a:buChar char="•"/>
            </a:pPr>
            <a:r>
              <a:rPr lang="en-US" sz="2100" dirty="0">
                <a:solidFill>
                  <a:schemeClr val="tx1"/>
                </a:solidFill>
                <a:latin typeface="Arial" charset="0"/>
                <a:cs typeface="Arial" charset="0"/>
                <a:sym typeface="Arial" charset="0"/>
              </a:rPr>
              <a:t> Detailed characterization of the Cholesterol Detection at the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/CNF electrode</a:t>
            </a:r>
          </a:p>
          <a:p>
            <a:pPr algn="just">
              <a:buClr>
                <a:srgbClr val="000000"/>
              </a:buClr>
              <a:buSzPct val="100000"/>
              <a:buFont typeface="Arial" charset="0"/>
              <a:buChar char="•"/>
            </a:pPr>
            <a:r>
              <a:rPr lang="en-US" sz="2100" dirty="0">
                <a:solidFill>
                  <a:schemeClr val="tx1"/>
                </a:solidFill>
                <a:latin typeface="Arial" charset="0"/>
                <a:cs typeface="Arial" charset="0"/>
                <a:sym typeface="Arial" charset="0"/>
              </a:rPr>
              <a:t>Determination of detection Limit and sensitivity for cholesterol </a:t>
            </a:r>
          </a:p>
          <a:p>
            <a:pPr algn="just">
              <a:buClr>
                <a:srgbClr val="000000"/>
              </a:buClr>
              <a:buSzPct val="100000"/>
              <a:buFont typeface="Arial" charset="0"/>
              <a:buChar char="•"/>
            </a:pPr>
            <a:r>
              <a:rPr lang="en-US" sz="2100" dirty="0">
                <a:solidFill>
                  <a:schemeClr val="tx1"/>
                </a:solidFill>
                <a:latin typeface="Arial" charset="0"/>
                <a:cs typeface="Arial" charset="0"/>
                <a:sym typeface="Arial" charset="0"/>
              </a:rPr>
              <a:t>Cholesterol detection in the presence of possible interference</a:t>
            </a:r>
          </a:p>
          <a:p>
            <a:pPr algn="just">
              <a:buClr>
                <a:srgbClr val="000000"/>
              </a:buClr>
              <a:buSzPct val="100000"/>
              <a:buFont typeface="Arial" charset="0"/>
              <a:buChar char="•"/>
            </a:pPr>
            <a:r>
              <a:rPr lang="en-US" sz="2100" dirty="0">
                <a:solidFill>
                  <a:schemeClr val="tx1"/>
                </a:solidFill>
                <a:latin typeface="Arial" charset="0"/>
                <a:cs typeface="Arial" charset="0"/>
                <a:sym typeface="Arial" charset="0"/>
              </a:rPr>
              <a:t>Covalent Modification of the </a:t>
            </a:r>
            <a:r>
              <a:rPr lang="en-US" sz="2100" dirty="0" err="1">
                <a:solidFill>
                  <a:schemeClr val="tx1"/>
                </a:solidFill>
                <a:latin typeface="Arial" charset="0"/>
                <a:cs typeface="Arial" charset="0"/>
                <a:sym typeface="Arial" charset="0"/>
              </a:rPr>
              <a:t>ChOx</a:t>
            </a:r>
            <a:r>
              <a:rPr lang="en-US" sz="2100" dirty="0">
                <a:solidFill>
                  <a:schemeClr val="tx1"/>
                </a:solidFill>
                <a:latin typeface="Arial" charset="0"/>
                <a:cs typeface="Arial" charset="0"/>
                <a:sym typeface="Arial" charset="0"/>
              </a:rPr>
              <a:t> with the </a:t>
            </a:r>
            <a:r>
              <a:rPr lang="en-US" sz="2100" dirty="0" err="1">
                <a:solidFill>
                  <a:schemeClr val="tx1"/>
                </a:solidFill>
                <a:latin typeface="Arial" charset="0"/>
                <a:cs typeface="Arial" charset="0"/>
                <a:sym typeface="Arial" charset="0"/>
              </a:rPr>
              <a:t>glycosylation</a:t>
            </a:r>
            <a:r>
              <a:rPr lang="en-US" sz="2100" dirty="0">
                <a:solidFill>
                  <a:schemeClr val="tx1"/>
                </a:solidFill>
                <a:latin typeface="Arial" charset="0"/>
                <a:cs typeface="Arial" charset="0"/>
                <a:sym typeface="Arial" charset="0"/>
              </a:rPr>
              <a:t> technique for stability studies</a:t>
            </a:r>
          </a:p>
        </p:txBody>
      </p:sp>
      <p:grpSp>
        <p:nvGrpSpPr>
          <p:cNvPr id="185" name="Group 184"/>
          <p:cNvGrpSpPr/>
          <p:nvPr/>
        </p:nvGrpSpPr>
        <p:grpSpPr>
          <a:xfrm>
            <a:off x="1064315" y="9652000"/>
            <a:ext cx="8155885" cy="2082800"/>
            <a:chOff x="142047" y="9652000"/>
            <a:chExt cx="8155885" cy="2082800"/>
          </a:xfrm>
        </p:grpSpPr>
        <p:sp>
          <p:nvSpPr>
            <p:cNvPr id="4119" name="Rectangle 23"/>
            <p:cNvSpPr>
              <a:spLocks/>
            </p:cNvSpPr>
            <p:nvPr/>
          </p:nvSpPr>
          <p:spPr bwMode="auto">
            <a:xfrm>
              <a:off x="3481595" y="10010588"/>
              <a:ext cx="4816337" cy="1724212"/>
            </a:xfrm>
            <a:prstGeom prst="rect">
              <a:avLst/>
            </a:prstGeom>
            <a:noFill/>
            <a:ln w="12700" cap="rnd">
              <a:noFill/>
              <a:round/>
              <a:headEnd type="none" w="med" len="med"/>
              <a:tailEnd type="none" w="med" len="med"/>
            </a:ln>
          </p:spPr>
          <p:txBody>
            <a:bodyPr lIns="35243" tIns="35243" rIns="35243" bIns="35243" numCol="2"/>
            <a:lstStyle/>
            <a:p>
              <a:pPr marL="116007" indent="-116007" algn="l">
                <a:spcBef>
                  <a:spcPts val="3238"/>
                </a:spcBef>
                <a:buClr>
                  <a:srgbClr val="000000"/>
                </a:buClr>
                <a:buSzPct val="100000"/>
                <a:buFont typeface="Arial" charset="0"/>
                <a:buChar char="•"/>
              </a:pPr>
              <a:r>
                <a:rPr lang="en-US" sz="1700" dirty="0">
                  <a:solidFill>
                    <a:schemeClr val="tx1"/>
                  </a:solidFill>
                  <a:latin typeface="Arial" charset="0"/>
                  <a:cs typeface="Arial" charset="0"/>
                  <a:sym typeface="Arial" charset="0"/>
                </a:rPr>
                <a:t>Hearth disease </a:t>
              </a:r>
              <a:endParaRPr lang="en-US" sz="2100" dirty="0">
                <a:solidFill>
                  <a:schemeClr val="tx1"/>
                </a:solidFill>
                <a:latin typeface="Times" charset="0"/>
                <a:cs typeface="Times" charset="0"/>
                <a:sym typeface="Times" charset="0"/>
              </a:endParaRPr>
            </a:p>
            <a:p>
              <a:pPr marL="116007" indent="-116007" algn="l">
                <a:spcBef>
                  <a:spcPts val="3238"/>
                </a:spcBef>
                <a:buClr>
                  <a:srgbClr val="000000"/>
                </a:buClr>
                <a:buSzPct val="100000"/>
                <a:buFont typeface="Arial" charset="0"/>
                <a:buChar char="•"/>
              </a:pPr>
              <a:r>
                <a:rPr lang="en-US" sz="1700" dirty="0">
                  <a:solidFill>
                    <a:schemeClr val="tx1"/>
                  </a:solidFill>
                  <a:latin typeface="Arial" charset="0"/>
                  <a:cs typeface="Arial" charset="0"/>
                  <a:sym typeface="Arial" charset="0"/>
                </a:rPr>
                <a:t>Hypertension</a:t>
              </a:r>
              <a:endParaRPr lang="en-US" sz="2100" dirty="0">
                <a:solidFill>
                  <a:schemeClr val="tx1"/>
                </a:solidFill>
                <a:latin typeface="Times" charset="0"/>
                <a:cs typeface="Times" charset="0"/>
                <a:sym typeface="Times" charset="0"/>
              </a:endParaRPr>
            </a:p>
            <a:p>
              <a:pPr marL="116007" indent="-116007" algn="l">
                <a:spcBef>
                  <a:spcPts val="3238"/>
                </a:spcBef>
                <a:buClr>
                  <a:srgbClr val="000000"/>
                </a:buClr>
                <a:buSzPct val="100000"/>
                <a:buFont typeface="Arial" charset="0"/>
                <a:buChar char="•"/>
              </a:pPr>
              <a:r>
                <a:rPr lang="en-US" sz="1700" dirty="0" smtClean="0">
                  <a:solidFill>
                    <a:schemeClr val="tx1"/>
                  </a:solidFill>
                  <a:latin typeface="Arial" charset="0"/>
                  <a:cs typeface="Arial" charset="0"/>
                  <a:sym typeface="Arial" charset="0"/>
                </a:rPr>
                <a:t>Arteriosclerosis</a:t>
              </a:r>
              <a:endParaRPr lang="en-US" sz="2100" dirty="0">
                <a:solidFill>
                  <a:schemeClr val="tx1"/>
                </a:solidFill>
                <a:latin typeface="Times" charset="0"/>
                <a:cs typeface="Times" charset="0"/>
                <a:sym typeface="Times" charset="0"/>
              </a:endParaRPr>
            </a:p>
            <a:p>
              <a:pPr marL="116007" indent="-116007" algn="l">
                <a:spcBef>
                  <a:spcPts val="3238"/>
                </a:spcBef>
                <a:buClr>
                  <a:srgbClr val="000000"/>
                </a:buClr>
                <a:buSzPct val="100000"/>
                <a:buFont typeface="Arial" charset="0"/>
                <a:buChar char="•"/>
              </a:pPr>
              <a:r>
                <a:rPr lang="en-US" sz="1700" dirty="0">
                  <a:solidFill>
                    <a:schemeClr val="tx1"/>
                  </a:solidFill>
                  <a:latin typeface="Arial" charset="0"/>
                  <a:cs typeface="Arial" charset="0"/>
                  <a:sym typeface="Arial" charset="0"/>
                </a:rPr>
                <a:t>Coronary Artery Disease</a:t>
              </a:r>
              <a:endParaRPr lang="en-US" sz="2100" dirty="0">
                <a:solidFill>
                  <a:schemeClr val="tx1"/>
                </a:solidFill>
                <a:latin typeface="Times" charset="0"/>
                <a:cs typeface="Times" charset="0"/>
                <a:sym typeface="Times" charset="0"/>
              </a:endParaRPr>
            </a:p>
            <a:p>
              <a:pPr marL="116007" indent="-116007" algn="l">
                <a:spcBef>
                  <a:spcPts val="3238"/>
                </a:spcBef>
                <a:buClr>
                  <a:srgbClr val="000000"/>
                </a:buClr>
                <a:buSzPct val="100000"/>
                <a:buFont typeface="Arial" charset="0"/>
                <a:buChar char="•"/>
              </a:pPr>
              <a:r>
                <a:rPr lang="en-US" sz="1700" dirty="0">
                  <a:solidFill>
                    <a:schemeClr val="tx1"/>
                  </a:solidFill>
                  <a:latin typeface="Arial" charset="0"/>
                  <a:cs typeface="Arial" charset="0"/>
                  <a:sym typeface="Arial" charset="0"/>
                </a:rPr>
                <a:t>  Cerebral thrombosis</a:t>
              </a:r>
            </a:p>
          </p:txBody>
        </p:sp>
        <p:pic>
          <p:nvPicPr>
            <p:cNvPr id="4182" name="Picture 86"/>
            <p:cNvPicPr>
              <a:picLocks noChangeAspect="1" noChangeArrowheads="1"/>
            </p:cNvPicPr>
            <p:nvPr/>
          </p:nvPicPr>
          <p:blipFill>
            <a:blip r:embed="rId14"/>
            <a:srcRect/>
            <a:stretch>
              <a:fillRect/>
            </a:stretch>
          </p:blipFill>
          <p:spPr bwMode="auto">
            <a:xfrm>
              <a:off x="142047" y="9752107"/>
              <a:ext cx="3416369" cy="1621117"/>
            </a:xfrm>
            <a:prstGeom prst="rect">
              <a:avLst/>
            </a:prstGeom>
            <a:noFill/>
            <a:ln w="9525" cap="flat">
              <a:noFill/>
              <a:miter lim="800000"/>
              <a:headEnd/>
              <a:tailEnd/>
            </a:ln>
          </p:spPr>
        </p:pic>
        <p:sp>
          <p:nvSpPr>
            <p:cNvPr id="4183" name="Rectangle 87"/>
            <p:cNvSpPr>
              <a:spLocks/>
            </p:cNvSpPr>
            <p:nvPr/>
          </p:nvSpPr>
          <p:spPr bwMode="auto">
            <a:xfrm>
              <a:off x="497164" y="11105777"/>
              <a:ext cx="2585830" cy="310776"/>
            </a:xfrm>
            <a:prstGeom prst="rect">
              <a:avLst/>
            </a:prstGeom>
            <a:noFill/>
            <a:ln w="9525" cap="flat">
              <a:noFill/>
              <a:miter lim="800000"/>
              <a:headEnd type="none" w="med" len="med"/>
              <a:tailEnd type="none" w="med" len="med"/>
            </a:ln>
          </p:spPr>
          <p:txBody>
            <a:bodyPr lIns="35243" tIns="35243" rIns="35243" bIns="35243"/>
            <a:lstStyle/>
            <a:p>
              <a:r>
                <a:rPr lang="en-US" sz="1700" dirty="0">
                  <a:solidFill>
                    <a:schemeClr val="tx1"/>
                  </a:solidFill>
                  <a:latin typeface="Arial" charset="0"/>
                  <a:cs typeface="Arial" charset="0"/>
                  <a:sym typeface="Arial" charset="0"/>
                </a:rPr>
                <a:t>Cholesterol Molecule</a:t>
              </a:r>
            </a:p>
          </p:txBody>
        </p:sp>
        <p:sp>
          <p:nvSpPr>
            <p:cNvPr id="4184" name="Rectangle 88"/>
            <p:cNvSpPr>
              <a:spLocks/>
            </p:cNvSpPr>
            <p:nvPr/>
          </p:nvSpPr>
          <p:spPr bwMode="auto">
            <a:xfrm>
              <a:off x="3494640" y="9652000"/>
              <a:ext cx="4210128" cy="332784"/>
            </a:xfrm>
            <a:prstGeom prst="rect">
              <a:avLst/>
            </a:prstGeom>
            <a:noFill/>
            <a:ln w="12700" cap="rnd">
              <a:noFill/>
              <a:round/>
              <a:headEnd type="none" w="med" len="med"/>
              <a:tailEnd type="none" w="med" len="med"/>
            </a:ln>
          </p:spPr>
          <p:txBody>
            <a:bodyPr wrap="none" lIns="35243" tIns="35243" rIns="35243" bIns="35243">
              <a:spAutoFit/>
            </a:bodyPr>
            <a:lstStyle/>
            <a:p>
              <a:pPr algn="just"/>
              <a:r>
                <a:rPr lang="en-US" sz="1700" b="1" dirty="0">
                  <a:solidFill>
                    <a:schemeClr val="tx1"/>
                  </a:solidFill>
                  <a:latin typeface="Arial" charset="0"/>
                  <a:cs typeface="Arial" charset="0"/>
                  <a:sym typeface="Arial" charset="0"/>
                </a:rPr>
                <a:t>Abnormal levels of cholesterol leads to:</a:t>
              </a:r>
            </a:p>
          </p:txBody>
        </p:sp>
      </p:grpSp>
      <p:pic>
        <p:nvPicPr>
          <p:cNvPr id="4185" name="Picture 89"/>
          <p:cNvPicPr>
            <a:picLocks noChangeAspect="1" noChangeArrowheads="1"/>
          </p:cNvPicPr>
          <p:nvPr/>
        </p:nvPicPr>
        <p:blipFill>
          <a:blip r:embed="rId15"/>
          <a:srcRect/>
          <a:stretch>
            <a:fillRect/>
          </a:stretch>
        </p:blipFill>
        <p:spPr bwMode="auto">
          <a:xfrm>
            <a:off x="2158241" y="15317695"/>
            <a:ext cx="5490541" cy="2215777"/>
          </a:xfrm>
          <a:prstGeom prst="rect">
            <a:avLst/>
          </a:prstGeom>
          <a:noFill/>
          <a:ln w="9525" cap="flat">
            <a:noFill/>
            <a:miter lim="800000"/>
            <a:headEnd/>
            <a:tailEnd/>
          </a:ln>
        </p:spPr>
      </p:pic>
      <p:sp>
        <p:nvSpPr>
          <p:cNvPr id="4188" name="AutoShape 92"/>
          <p:cNvSpPr>
            <a:spLocks/>
          </p:cNvSpPr>
          <p:nvPr/>
        </p:nvSpPr>
        <p:spPr bwMode="auto">
          <a:xfrm>
            <a:off x="10287001" y="4343400"/>
            <a:ext cx="6019800" cy="16351624"/>
          </a:xfrm>
          <a:prstGeom prst="roundRect">
            <a:avLst>
              <a:gd name="adj" fmla="val 7931"/>
            </a:avLst>
          </a:prstGeom>
          <a:noFill/>
          <a:ln w="76200" cap="flat">
            <a:solidFill>
              <a:srgbClr val="002060"/>
            </a:solidFill>
            <a:prstDash val="solid"/>
            <a:round/>
            <a:headEnd type="none" w="med" len="med"/>
            <a:tailEnd type="none" w="med" len="med"/>
          </a:ln>
        </p:spPr>
        <p:txBody>
          <a:bodyPr lIns="0" tIns="0" rIns="0" bIns="0"/>
          <a:lstStyle/>
          <a:p>
            <a:endParaRPr lang="en-US"/>
          </a:p>
        </p:txBody>
      </p:sp>
      <p:pic>
        <p:nvPicPr>
          <p:cNvPr id="4189" name="Picture 93"/>
          <p:cNvPicPr>
            <a:picLocks noChangeAspect="1" noChangeArrowheads="1"/>
          </p:cNvPicPr>
          <p:nvPr/>
        </p:nvPicPr>
        <p:blipFill>
          <a:blip r:embed="rId16"/>
          <a:srcRect/>
          <a:stretch>
            <a:fillRect/>
          </a:stretch>
        </p:blipFill>
        <p:spPr bwMode="auto">
          <a:xfrm>
            <a:off x="11890099" y="18199848"/>
            <a:ext cx="1891541" cy="2371165"/>
          </a:xfrm>
          <a:prstGeom prst="rect">
            <a:avLst/>
          </a:prstGeom>
          <a:blipFill dpi="0" rotWithShape="1">
            <a:blip r:embed="rId17">
              <a:alphaModFix amt="33000"/>
            </a:blip>
            <a:srcRect/>
            <a:tile tx="0" ty="0" sx="100000" sy="100000" flip="none" algn="tl"/>
          </a:blipFill>
          <a:ln w="9525" cap="flat">
            <a:noFill/>
            <a:miter lim="800000"/>
            <a:headEnd/>
            <a:tailEnd/>
          </a:ln>
        </p:spPr>
      </p:pic>
      <p:pic>
        <p:nvPicPr>
          <p:cNvPr id="4190" name="Picture 94"/>
          <p:cNvPicPr>
            <a:picLocks noChangeAspect="1" noChangeArrowheads="1"/>
          </p:cNvPicPr>
          <p:nvPr/>
        </p:nvPicPr>
        <p:blipFill>
          <a:blip r:embed="rId18"/>
          <a:srcRect l="9920" t="14081"/>
          <a:stretch>
            <a:fillRect/>
          </a:stretch>
        </p:blipFill>
        <p:spPr bwMode="auto">
          <a:xfrm>
            <a:off x="10721837" y="9466730"/>
            <a:ext cx="4399101" cy="3496235"/>
          </a:xfrm>
          <a:prstGeom prst="rect">
            <a:avLst/>
          </a:prstGeom>
          <a:noFill/>
          <a:ln w="9525" cap="flat">
            <a:noFill/>
            <a:miter lim="800000"/>
            <a:headEnd/>
            <a:tailEnd/>
          </a:ln>
        </p:spPr>
      </p:pic>
      <p:pic>
        <p:nvPicPr>
          <p:cNvPr id="4191" name="Picture 95"/>
          <p:cNvPicPr>
            <a:picLocks noChangeAspect="1" noChangeArrowheads="1"/>
          </p:cNvPicPr>
          <p:nvPr/>
        </p:nvPicPr>
        <p:blipFill>
          <a:blip r:embed="rId19"/>
          <a:srcRect l="4787"/>
          <a:stretch>
            <a:fillRect/>
          </a:stretch>
        </p:blipFill>
        <p:spPr bwMode="auto">
          <a:xfrm>
            <a:off x="11835020" y="6813177"/>
            <a:ext cx="2065476" cy="2076824"/>
          </a:xfrm>
          <a:prstGeom prst="rect">
            <a:avLst/>
          </a:prstGeom>
          <a:noFill/>
          <a:ln w="9525" cap="flat">
            <a:noFill/>
            <a:miter lim="800000"/>
            <a:headEnd/>
            <a:tailEnd/>
          </a:ln>
        </p:spPr>
      </p:pic>
      <p:pic>
        <p:nvPicPr>
          <p:cNvPr id="4192" name="Picture 96"/>
          <p:cNvPicPr>
            <a:picLocks noChangeAspect="1" noChangeArrowheads="1"/>
          </p:cNvPicPr>
          <p:nvPr/>
        </p:nvPicPr>
        <p:blipFill>
          <a:blip r:embed="rId20" cstate="print"/>
          <a:srcRect/>
          <a:stretch>
            <a:fillRect/>
          </a:stretch>
        </p:blipFill>
        <p:spPr bwMode="auto">
          <a:xfrm>
            <a:off x="13435220" y="9466730"/>
            <a:ext cx="2193028" cy="386976"/>
          </a:xfrm>
          <a:prstGeom prst="rect">
            <a:avLst/>
          </a:prstGeom>
          <a:noFill/>
          <a:ln w="9525" cap="flat">
            <a:noFill/>
            <a:miter lim="800000"/>
            <a:headEnd/>
            <a:tailEnd/>
          </a:ln>
        </p:spPr>
      </p:pic>
      <p:sp>
        <p:nvSpPr>
          <p:cNvPr id="4193" name="Rectangle 97"/>
          <p:cNvSpPr>
            <a:spLocks/>
          </p:cNvSpPr>
          <p:nvPr/>
        </p:nvSpPr>
        <p:spPr bwMode="auto">
          <a:xfrm>
            <a:off x="13988912" y="8964706"/>
            <a:ext cx="1078396" cy="358588"/>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Times" charset="0"/>
                <a:cs typeface="Times" charset="0"/>
                <a:sym typeface="Times" charset="0"/>
              </a:rPr>
              <a:t>EDC</a:t>
            </a:r>
          </a:p>
        </p:txBody>
      </p:sp>
      <p:sp>
        <p:nvSpPr>
          <p:cNvPr id="4194" name="AutoShape 98"/>
          <p:cNvSpPr>
            <a:spLocks/>
          </p:cNvSpPr>
          <p:nvPr/>
        </p:nvSpPr>
        <p:spPr bwMode="auto">
          <a:xfrm rot="5400000">
            <a:off x="12717852" y="9418900"/>
            <a:ext cx="962212" cy="192778"/>
          </a:xfrm>
          <a:custGeom>
            <a:avLst/>
            <a:gdLst>
              <a:gd name="T0" fmla="*/ 10800 w 21600"/>
              <a:gd name="T1" fmla="*/ 10800 h 21600"/>
            </a:gdLst>
            <a:ahLst/>
            <a:cxnLst>
              <a:cxn ang="0">
                <a:pos x="T0" y="T1"/>
              </a:cxn>
            </a:cxnLst>
            <a:rect l="0" t="0" r="r" b="b"/>
            <a:pathLst>
              <a:path w="21600" h="21600">
                <a:moveTo>
                  <a:pt x="0" y="4500"/>
                </a:moveTo>
                <a:lnTo>
                  <a:pt x="140" y="4500"/>
                </a:lnTo>
                <a:lnTo>
                  <a:pt x="140" y="17100"/>
                </a:lnTo>
                <a:lnTo>
                  <a:pt x="0" y="17100"/>
                </a:lnTo>
                <a:close/>
                <a:moveTo>
                  <a:pt x="279" y="4500"/>
                </a:moveTo>
                <a:lnTo>
                  <a:pt x="558" y="4500"/>
                </a:lnTo>
                <a:lnTo>
                  <a:pt x="558" y="17100"/>
                </a:lnTo>
                <a:lnTo>
                  <a:pt x="279" y="17100"/>
                </a:lnTo>
                <a:close/>
                <a:moveTo>
                  <a:pt x="698" y="4500"/>
                </a:moveTo>
                <a:lnTo>
                  <a:pt x="19367" y="4500"/>
                </a:lnTo>
                <a:lnTo>
                  <a:pt x="19367" y="0"/>
                </a:lnTo>
                <a:lnTo>
                  <a:pt x="21600" y="10800"/>
                </a:lnTo>
                <a:lnTo>
                  <a:pt x="19367" y="21600"/>
                </a:lnTo>
                <a:lnTo>
                  <a:pt x="19367" y="17100"/>
                </a:lnTo>
                <a:lnTo>
                  <a:pt x="698" y="17100"/>
                </a:lnTo>
                <a:close/>
                <a:moveTo>
                  <a:pt x="698" y="4500"/>
                </a:moveTo>
              </a:path>
            </a:pathLst>
          </a:custGeom>
          <a:solidFill>
            <a:srgbClr val="0000FF"/>
          </a:solidFill>
          <a:ln w="55000" cap="flat">
            <a:solidFill>
              <a:srgbClr val="FFFFFF"/>
            </a:solidFill>
            <a:prstDash val="solid"/>
            <a:round/>
            <a:headEnd type="none" w="med" len="med"/>
            <a:tailEnd type="none" w="med" len="med"/>
          </a:ln>
        </p:spPr>
        <p:txBody>
          <a:bodyPr lIns="0" tIns="0" rIns="0" bIns="0"/>
          <a:lstStyle/>
          <a:p>
            <a:endParaRPr lang="en-US"/>
          </a:p>
        </p:txBody>
      </p:sp>
      <p:pic>
        <p:nvPicPr>
          <p:cNvPr id="4195" name="Picture 99"/>
          <p:cNvPicPr>
            <a:picLocks noChangeAspect="1" noChangeArrowheads="1"/>
          </p:cNvPicPr>
          <p:nvPr/>
        </p:nvPicPr>
        <p:blipFill>
          <a:blip r:embed="rId21"/>
          <a:srcRect/>
          <a:stretch>
            <a:fillRect/>
          </a:stretch>
        </p:blipFill>
        <p:spPr bwMode="auto">
          <a:xfrm>
            <a:off x="11069707" y="13222942"/>
            <a:ext cx="1158116" cy="877047"/>
          </a:xfrm>
          <a:prstGeom prst="rect">
            <a:avLst/>
          </a:prstGeom>
          <a:noFill/>
          <a:ln w="9525" cap="flat">
            <a:noFill/>
            <a:miter lim="800000"/>
            <a:headEnd/>
            <a:tailEnd/>
          </a:ln>
        </p:spPr>
      </p:pic>
      <p:sp>
        <p:nvSpPr>
          <p:cNvPr id="4196" name="Rectangle 100"/>
          <p:cNvSpPr>
            <a:spLocks/>
          </p:cNvSpPr>
          <p:nvPr/>
        </p:nvSpPr>
        <p:spPr bwMode="auto">
          <a:xfrm>
            <a:off x="10927660" y="14285259"/>
            <a:ext cx="1403074" cy="358588"/>
          </a:xfrm>
          <a:prstGeom prst="rect">
            <a:avLst/>
          </a:prstGeom>
          <a:noFill/>
          <a:ln w="9525" cap="flat">
            <a:noFill/>
            <a:miter lim="800000"/>
            <a:headEnd type="none" w="med" len="med"/>
            <a:tailEnd type="none" w="med" len="med"/>
          </a:ln>
        </p:spPr>
        <p:txBody>
          <a:bodyPr lIns="38100" tIns="38100" rIns="38100" bIns="38100"/>
          <a:lstStyle/>
          <a:p>
            <a:r>
              <a:rPr lang="en-US" sz="1700" b="1" dirty="0" err="1">
                <a:solidFill>
                  <a:schemeClr val="tx1"/>
                </a:solidFill>
                <a:latin typeface="Times" charset="0"/>
                <a:cs typeface="Times" charset="0"/>
                <a:sym typeface="Times" charset="0"/>
              </a:rPr>
              <a:t>Sulfo</a:t>
            </a:r>
            <a:r>
              <a:rPr lang="en-US" sz="1700" b="1" dirty="0">
                <a:solidFill>
                  <a:schemeClr val="tx1"/>
                </a:solidFill>
                <a:latin typeface="Times" charset="0"/>
                <a:cs typeface="Times" charset="0"/>
                <a:sym typeface="Times" charset="0"/>
              </a:rPr>
              <a:t>-NHS</a:t>
            </a:r>
          </a:p>
        </p:txBody>
      </p:sp>
      <p:sp>
        <p:nvSpPr>
          <p:cNvPr id="4208" name="Rectangle 112"/>
          <p:cNvSpPr>
            <a:spLocks/>
          </p:cNvSpPr>
          <p:nvPr/>
        </p:nvSpPr>
        <p:spPr bwMode="auto">
          <a:xfrm>
            <a:off x="10954578" y="4953000"/>
            <a:ext cx="2609022" cy="1314824"/>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10mg EDC</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20mg s-NHS</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1mL 0.1M MES</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pH=6</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2hr </a:t>
            </a:r>
          </a:p>
        </p:txBody>
      </p:sp>
      <p:sp>
        <p:nvSpPr>
          <p:cNvPr id="4209" name="Rectangle 113"/>
          <p:cNvSpPr>
            <a:spLocks/>
          </p:cNvSpPr>
          <p:nvPr/>
        </p:nvSpPr>
        <p:spPr bwMode="auto">
          <a:xfrm>
            <a:off x="11506200" y="4648200"/>
            <a:ext cx="1704561" cy="310776"/>
          </a:xfrm>
          <a:prstGeom prst="rect">
            <a:avLst/>
          </a:prstGeom>
          <a:noFill/>
          <a:ln w="9525" cap="flat">
            <a:noFill/>
            <a:miter lim="800000"/>
            <a:headEnd type="none" w="med" len="med"/>
            <a:tailEnd type="none" w="med" len="med"/>
          </a:ln>
        </p:spPr>
        <p:txBody>
          <a:bodyPr lIns="38100" tIns="38100" rIns="38100" bIns="38100"/>
          <a:lstStyle/>
          <a:p>
            <a:r>
              <a:rPr lang="en-US" sz="1700" dirty="0">
                <a:solidFill>
                  <a:schemeClr val="tx1"/>
                </a:solidFill>
                <a:latin typeface="Arial" charset="0"/>
                <a:cs typeface="Arial" charset="0"/>
                <a:sym typeface="Arial" charset="0"/>
              </a:rPr>
              <a:t>Step #1</a:t>
            </a:r>
          </a:p>
        </p:txBody>
      </p:sp>
      <p:sp>
        <p:nvSpPr>
          <p:cNvPr id="4210" name="Rectangle 114"/>
          <p:cNvSpPr>
            <a:spLocks/>
          </p:cNvSpPr>
          <p:nvPr/>
        </p:nvSpPr>
        <p:spPr bwMode="auto">
          <a:xfrm>
            <a:off x="13021917" y="4953000"/>
            <a:ext cx="1379883" cy="1063812"/>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10min </a:t>
            </a:r>
            <a:endParaRPr lang="en-US" sz="2100" dirty="0">
              <a:solidFill>
                <a:schemeClr val="tx1"/>
              </a:solidFill>
              <a:latin typeface="Times" charset="0"/>
              <a:cs typeface="Times" charset="0"/>
              <a:sym typeface="Times" charset="0"/>
            </a:endParaRPr>
          </a:p>
          <a:p>
            <a:endParaRPr lang="en-US" sz="1700" b="1" dirty="0">
              <a:solidFill>
                <a:schemeClr val="tx1"/>
              </a:solidFill>
              <a:latin typeface="Arial" charset="0"/>
              <a:ea typeface="Lucida Grande" charset="0"/>
              <a:cs typeface="Lucida Grande" charset="0"/>
              <a:sym typeface="Arial" charset="0"/>
            </a:endParaRPr>
          </a:p>
          <a:p>
            <a:r>
              <a:rPr lang="en-US" sz="1700" b="1" dirty="0" err="1">
                <a:solidFill>
                  <a:schemeClr val="tx1"/>
                </a:solidFill>
                <a:latin typeface="Arial" charset="0"/>
                <a:cs typeface="Arial" charset="0"/>
                <a:sym typeface="Arial" charset="0"/>
              </a:rPr>
              <a:t>Sonication</a:t>
            </a:r>
            <a:r>
              <a:rPr lang="en-US" sz="1700" b="1" dirty="0">
                <a:solidFill>
                  <a:schemeClr val="tx1"/>
                </a:solidFill>
                <a:latin typeface="Arial" charset="0"/>
                <a:cs typeface="Arial" charset="0"/>
                <a:sym typeface="Arial" charset="0"/>
              </a:rPr>
              <a:t> 0.1M MES</a:t>
            </a:r>
          </a:p>
        </p:txBody>
      </p:sp>
      <p:sp>
        <p:nvSpPr>
          <p:cNvPr id="4211" name="AutoShape 115"/>
          <p:cNvSpPr>
            <a:spLocks/>
          </p:cNvSpPr>
          <p:nvPr/>
        </p:nvSpPr>
        <p:spPr bwMode="auto">
          <a:xfrm>
            <a:off x="13335000" y="5334000"/>
            <a:ext cx="723279" cy="73212"/>
          </a:xfrm>
          <a:prstGeom prst="rightArrow">
            <a:avLst>
              <a:gd name="adj1" fmla="val 50000"/>
              <a:gd name="adj2" fmla="val 50117"/>
            </a:avLst>
          </a:prstGeom>
          <a:solidFill>
            <a:srgbClr val="0070C0"/>
          </a:solidFill>
          <a:ln w="55000" cap="flat">
            <a:solidFill>
              <a:srgbClr val="0070C0"/>
            </a:solidFill>
            <a:prstDash val="solid"/>
            <a:round/>
            <a:headEnd type="none" w="med" len="med"/>
            <a:tailEnd type="none" w="med" len="med"/>
          </a:ln>
        </p:spPr>
        <p:txBody>
          <a:bodyPr lIns="0" tIns="0" rIns="0" bIns="0"/>
          <a:lstStyle/>
          <a:p>
            <a:endParaRPr lang="en-US"/>
          </a:p>
        </p:txBody>
      </p:sp>
      <p:sp>
        <p:nvSpPr>
          <p:cNvPr id="4212" name="Rectangle 116"/>
          <p:cNvSpPr>
            <a:spLocks/>
          </p:cNvSpPr>
          <p:nvPr/>
        </p:nvSpPr>
        <p:spPr bwMode="auto">
          <a:xfrm>
            <a:off x="14249400" y="5105400"/>
            <a:ext cx="1808922" cy="812800"/>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1mg/</a:t>
            </a:r>
            <a:r>
              <a:rPr lang="en-US" sz="1700" b="1" dirty="0" err="1">
                <a:solidFill>
                  <a:schemeClr val="tx1"/>
                </a:solidFill>
                <a:latin typeface="Arial" charset="0"/>
                <a:cs typeface="Arial" charset="0"/>
                <a:sym typeface="Arial" charset="0"/>
              </a:rPr>
              <a:t>mLChOx</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0.1M PB pH=7.5</a:t>
            </a:r>
            <a:endParaRPr lang="en-US" sz="2100" dirty="0">
              <a:solidFill>
                <a:schemeClr val="tx1"/>
              </a:solidFill>
              <a:latin typeface="Times" charset="0"/>
              <a:cs typeface="Times" charset="0"/>
              <a:sym typeface="Times" charset="0"/>
            </a:endParaRPr>
          </a:p>
          <a:p>
            <a:r>
              <a:rPr lang="en-US" sz="1700" b="1" dirty="0">
                <a:solidFill>
                  <a:schemeClr val="tx1"/>
                </a:solidFill>
                <a:latin typeface="Arial" charset="0"/>
                <a:cs typeface="Arial" charset="0"/>
                <a:sym typeface="Arial" charset="0"/>
              </a:rPr>
              <a:t>overnight</a:t>
            </a:r>
          </a:p>
        </p:txBody>
      </p:sp>
      <p:sp>
        <p:nvSpPr>
          <p:cNvPr id="4215" name="Rectangle 119"/>
          <p:cNvSpPr>
            <a:spLocks/>
          </p:cNvSpPr>
          <p:nvPr/>
        </p:nvSpPr>
        <p:spPr bwMode="auto">
          <a:xfrm>
            <a:off x="14173200" y="4572000"/>
            <a:ext cx="1704561" cy="310776"/>
          </a:xfrm>
          <a:prstGeom prst="rect">
            <a:avLst/>
          </a:prstGeom>
          <a:noFill/>
          <a:ln w="9525" cap="flat">
            <a:noFill/>
            <a:miter lim="800000"/>
            <a:headEnd type="none" w="med" len="med"/>
            <a:tailEnd type="none" w="med" len="med"/>
          </a:ln>
        </p:spPr>
        <p:txBody>
          <a:bodyPr lIns="38100" tIns="38100" rIns="38100" bIns="38100"/>
          <a:lstStyle/>
          <a:p>
            <a:r>
              <a:rPr lang="en-US" sz="1700" dirty="0">
                <a:solidFill>
                  <a:schemeClr val="tx1"/>
                </a:solidFill>
                <a:latin typeface="Arial" charset="0"/>
                <a:cs typeface="Arial" charset="0"/>
                <a:sym typeface="Arial" charset="0"/>
              </a:rPr>
              <a:t>Step #2</a:t>
            </a:r>
          </a:p>
        </p:txBody>
      </p:sp>
      <p:sp>
        <p:nvSpPr>
          <p:cNvPr id="4216" name="Rectangle 120"/>
          <p:cNvSpPr>
            <a:spLocks/>
          </p:cNvSpPr>
          <p:nvPr/>
        </p:nvSpPr>
        <p:spPr bwMode="auto">
          <a:xfrm>
            <a:off x="10302944" y="6493436"/>
            <a:ext cx="1681370" cy="310776"/>
          </a:xfrm>
          <a:prstGeom prst="rect">
            <a:avLst/>
          </a:prstGeom>
          <a:noFill/>
          <a:ln w="9525" cap="flat">
            <a:noFill/>
            <a:miter lim="800000"/>
            <a:headEnd type="none" w="med" len="med"/>
            <a:tailEnd type="none" w="med" len="med"/>
          </a:ln>
        </p:spPr>
        <p:txBody>
          <a:bodyPr lIns="38100" tIns="38100" rIns="38100" bIns="38100"/>
          <a:lstStyle/>
          <a:p>
            <a:r>
              <a:rPr lang="en-US" sz="1700" b="1" dirty="0">
                <a:solidFill>
                  <a:schemeClr val="tx1"/>
                </a:solidFill>
                <a:latin typeface="Arial" charset="0"/>
                <a:cs typeface="Arial" charset="0"/>
                <a:sym typeface="Arial" charset="0"/>
              </a:rPr>
              <a:t>Polished/Etch</a:t>
            </a:r>
          </a:p>
        </p:txBody>
      </p:sp>
      <p:pic>
        <p:nvPicPr>
          <p:cNvPr id="4217" name="Picture 121"/>
          <p:cNvPicPr>
            <a:picLocks noChangeAspect="1" noChangeArrowheads="1"/>
          </p:cNvPicPr>
          <p:nvPr/>
        </p:nvPicPr>
        <p:blipFill>
          <a:blip r:embed="rId22"/>
          <a:srcRect l="8195" r="16393"/>
          <a:stretch>
            <a:fillRect/>
          </a:stretch>
        </p:blipFill>
        <p:spPr bwMode="auto">
          <a:xfrm>
            <a:off x="12043741" y="13526248"/>
            <a:ext cx="3067050" cy="3715871"/>
          </a:xfrm>
          <a:prstGeom prst="rect">
            <a:avLst/>
          </a:prstGeom>
          <a:noFill/>
          <a:ln w="9525" cap="flat">
            <a:noFill/>
            <a:miter lim="800000"/>
            <a:headEnd/>
            <a:tailEnd/>
          </a:ln>
        </p:spPr>
      </p:pic>
      <p:pic>
        <p:nvPicPr>
          <p:cNvPr id="4218" name="Picture 122"/>
          <p:cNvPicPr>
            <a:picLocks noChangeAspect="1" noChangeArrowheads="1"/>
          </p:cNvPicPr>
          <p:nvPr/>
        </p:nvPicPr>
        <p:blipFill>
          <a:blip r:embed="rId23"/>
          <a:srcRect/>
          <a:stretch>
            <a:fillRect/>
          </a:stretch>
        </p:blipFill>
        <p:spPr bwMode="auto">
          <a:xfrm>
            <a:off x="13852663" y="17094201"/>
            <a:ext cx="1561065" cy="1165412"/>
          </a:xfrm>
          <a:prstGeom prst="rect">
            <a:avLst/>
          </a:prstGeom>
          <a:noFill/>
          <a:ln w="9525" cap="flat">
            <a:noFill/>
            <a:miter lim="800000"/>
            <a:headEnd/>
            <a:tailEnd/>
          </a:ln>
        </p:spPr>
      </p:pic>
      <p:sp>
        <p:nvSpPr>
          <p:cNvPr id="4219" name="Rectangle 123"/>
          <p:cNvSpPr>
            <a:spLocks/>
          </p:cNvSpPr>
          <p:nvPr/>
        </p:nvSpPr>
        <p:spPr bwMode="auto">
          <a:xfrm>
            <a:off x="13922237" y="18241683"/>
            <a:ext cx="1345096" cy="633506"/>
          </a:xfrm>
          <a:prstGeom prst="rect">
            <a:avLst/>
          </a:prstGeom>
          <a:noFill/>
          <a:ln w="9525" cap="flat">
            <a:noFill/>
            <a:miter lim="800000"/>
            <a:headEnd type="none" w="med" len="med"/>
            <a:tailEnd type="none" w="med" len="med"/>
          </a:ln>
        </p:spPr>
        <p:txBody>
          <a:bodyPr lIns="38100" tIns="38100" rIns="38100" bIns="38100"/>
          <a:lstStyle/>
          <a:p>
            <a:r>
              <a:rPr lang="en-US" sz="1700" dirty="0">
                <a:solidFill>
                  <a:schemeClr val="tx1"/>
                </a:solidFill>
                <a:latin typeface="Times" charset="0"/>
                <a:cs typeface="Times" charset="0"/>
                <a:sym typeface="Times" charset="0"/>
              </a:rPr>
              <a:t>Cholesterol </a:t>
            </a:r>
            <a:r>
              <a:rPr lang="en-US" sz="1700" dirty="0" err="1">
                <a:solidFill>
                  <a:schemeClr val="tx1"/>
                </a:solidFill>
                <a:latin typeface="Times" charset="0"/>
                <a:cs typeface="Times" charset="0"/>
                <a:sym typeface="Times" charset="0"/>
              </a:rPr>
              <a:t>Oxidase</a:t>
            </a:r>
            <a:endParaRPr lang="en-US" sz="1700" dirty="0">
              <a:solidFill>
                <a:schemeClr val="tx1"/>
              </a:solidFill>
              <a:latin typeface="Times" charset="0"/>
              <a:cs typeface="Times" charset="0"/>
              <a:sym typeface="Times" charset="0"/>
            </a:endParaRPr>
          </a:p>
        </p:txBody>
      </p:sp>
      <p:sp>
        <p:nvSpPr>
          <p:cNvPr id="4220" name="AutoShape 124"/>
          <p:cNvSpPr>
            <a:spLocks/>
          </p:cNvSpPr>
          <p:nvPr/>
        </p:nvSpPr>
        <p:spPr bwMode="auto">
          <a:xfrm rot="5400000">
            <a:off x="12354039" y="13435088"/>
            <a:ext cx="962212" cy="192778"/>
          </a:xfrm>
          <a:custGeom>
            <a:avLst/>
            <a:gdLst>
              <a:gd name="T0" fmla="*/ 10800 w 21600"/>
              <a:gd name="T1" fmla="*/ 10800 h 21600"/>
            </a:gdLst>
            <a:ahLst/>
            <a:cxnLst>
              <a:cxn ang="0">
                <a:pos x="T0" y="T1"/>
              </a:cxn>
            </a:cxnLst>
            <a:rect l="0" t="0" r="r" b="b"/>
            <a:pathLst>
              <a:path w="21600" h="21600">
                <a:moveTo>
                  <a:pt x="0" y="4500"/>
                </a:moveTo>
                <a:lnTo>
                  <a:pt x="140" y="4500"/>
                </a:lnTo>
                <a:lnTo>
                  <a:pt x="140" y="17100"/>
                </a:lnTo>
                <a:lnTo>
                  <a:pt x="0" y="17100"/>
                </a:lnTo>
                <a:close/>
                <a:moveTo>
                  <a:pt x="279" y="4500"/>
                </a:moveTo>
                <a:lnTo>
                  <a:pt x="558" y="4500"/>
                </a:lnTo>
                <a:lnTo>
                  <a:pt x="558" y="17100"/>
                </a:lnTo>
                <a:lnTo>
                  <a:pt x="279" y="17100"/>
                </a:lnTo>
                <a:close/>
                <a:moveTo>
                  <a:pt x="698" y="4500"/>
                </a:moveTo>
                <a:lnTo>
                  <a:pt x="19367" y="4500"/>
                </a:lnTo>
                <a:lnTo>
                  <a:pt x="19367" y="0"/>
                </a:lnTo>
                <a:lnTo>
                  <a:pt x="21600" y="10800"/>
                </a:lnTo>
                <a:lnTo>
                  <a:pt x="19367" y="21600"/>
                </a:lnTo>
                <a:lnTo>
                  <a:pt x="19367" y="17100"/>
                </a:lnTo>
                <a:lnTo>
                  <a:pt x="698" y="17100"/>
                </a:lnTo>
                <a:close/>
                <a:moveTo>
                  <a:pt x="698" y="4500"/>
                </a:moveTo>
              </a:path>
            </a:pathLst>
          </a:custGeom>
          <a:solidFill>
            <a:srgbClr val="0000FF"/>
          </a:solidFill>
          <a:ln w="55000" cap="flat">
            <a:solidFill>
              <a:srgbClr val="FFFFFF"/>
            </a:solidFill>
            <a:prstDash val="solid"/>
            <a:round/>
            <a:headEnd type="none" w="med" len="med"/>
            <a:tailEnd type="none" w="med" len="med"/>
          </a:ln>
        </p:spPr>
        <p:txBody>
          <a:bodyPr lIns="0" tIns="0" rIns="0" bIns="0"/>
          <a:lstStyle/>
          <a:p>
            <a:endParaRPr lang="en-US"/>
          </a:p>
        </p:txBody>
      </p:sp>
      <p:sp>
        <p:nvSpPr>
          <p:cNvPr id="4221" name="AutoShape 125"/>
          <p:cNvSpPr>
            <a:spLocks/>
          </p:cNvSpPr>
          <p:nvPr/>
        </p:nvSpPr>
        <p:spPr bwMode="auto">
          <a:xfrm rot="5400000">
            <a:off x="12369983" y="17594712"/>
            <a:ext cx="962212" cy="192778"/>
          </a:xfrm>
          <a:custGeom>
            <a:avLst/>
            <a:gdLst>
              <a:gd name="T0" fmla="*/ 10800 w 21600"/>
              <a:gd name="T1" fmla="*/ 10800 h 21600"/>
            </a:gdLst>
            <a:ahLst/>
            <a:cxnLst>
              <a:cxn ang="0">
                <a:pos x="T0" y="T1"/>
              </a:cxn>
            </a:cxnLst>
            <a:rect l="0" t="0" r="r" b="b"/>
            <a:pathLst>
              <a:path w="21600" h="21600">
                <a:moveTo>
                  <a:pt x="0" y="4500"/>
                </a:moveTo>
                <a:lnTo>
                  <a:pt x="140" y="4500"/>
                </a:lnTo>
                <a:lnTo>
                  <a:pt x="140" y="17100"/>
                </a:lnTo>
                <a:lnTo>
                  <a:pt x="0" y="17100"/>
                </a:lnTo>
                <a:close/>
                <a:moveTo>
                  <a:pt x="279" y="4500"/>
                </a:moveTo>
                <a:lnTo>
                  <a:pt x="558" y="4500"/>
                </a:lnTo>
                <a:lnTo>
                  <a:pt x="558" y="17100"/>
                </a:lnTo>
                <a:lnTo>
                  <a:pt x="279" y="17100"/>
                </a:lnTo>
                <a:close/>
                <a:moveTo>
                  <a:pt x="698" y="4500"/>
                </a:moveTo>
                <a:lnTo>
                  <a:pt x="19367" y="4500"/>
                </a:lnTo>
                <a:lnTo>
                  <a:pt x="19367" y="0"/>
                </a:lnTo>
                <a:lnTo>
                  <a:pt x="21600" y="10800"/>
                </a:lnTo>
                <a:lnTo>
                  <a:pt x="19367" y="21600"/>
                </a:lnTo>
                <a:lnTo>
                  <a:pt x="19367" y="17100"/>
                </a:lnTo>
                <a:lnTo>
                  <a:pt x="698" y="17100"/>
                </a:lnTo>
                <a:close/>
                <a:moveTo>
                  <a:pt x="698" y="4500"/>
                </a:moveTo>
              </a:path>
            </a:pathLst>
          </a:custGeom>
          <a:solidFill>
            <a:srgbClr val="0000FF"/>
          </a:solidFill>
          <a:ln w="55000" cap="flat">
            <a:solidFill>
              <a:srgbClr val="FFFFFF"/>
            </a:solidFill>
            <a:prstDash val="solid"/>
            <a:round/>
            <a:headEnd type="none" w="med" len="med"/>
            <a:tailEnd type="none" w="med" len="med"/>
          </a:ln>
        </p:spPr>
        <p:txBody>
          <a:bodyPr lIns="0" tIns="0" rIns="0" bIns="0"/>
          <a:lstStyle/>
          <a:p>
            <a:endParaRPr lang="en-US"/>
          </a:p>
        </p:txBody>
      </p:sp>
      <p:grpSp>
        <p:nvGrpSpPr>
          <p:cNvPr id="169" name="Group 168"/>
          <p:cNvGrpSpPr/>
          <p:nvPr/>
        </p:nvGrpSpPr>
        <p:grpSpPr>
          <a:xfrm>
            <a:off x="1" y="0"/>
            <a:ext cx="38404799" cy="29260800"/>
            <a:chOff x="1" y="0"/>
            <a:chExt cx="38404799" cy="29260800"/>
          </a:xfrm>
        </p:grpSpPr>
        <p:sp>
          <p:nvSpPr>
            <p:cNvPr id="170" name="Rectangle 6"/>
            <p:cNvSpPr>
              <a:spLocks/>
            </p:cNvSpPr>
            <p:nvPr/>
          </p:nvSpPr>
          <p:spPr bwMode="auto">
            <a:xfrm>
              <a:off x="1524000" y="1143000"/>
              <a:ext cx="8604583" cy="585209"/>
            </a:xfrm>
            <a:prstGeom prst="rect">
              <a:avLst/>
            </a:prstGeom>
            <a:noFill/>
            <a:ln w="9525" cap="flat">
              <a:noFill/>
              <a:miter lim="800000"/>
              <a:headEnd type="none" w="med" len="med"/>
              <a:tailEnd type="none" w="med" len="med"/>
            </a:ln>
          </p:spPr>
          <p:txBody>
            <a:bodyPr wrap="none" lIns="38097" tIns="38097" rIns="38097" bIns="38097">
              <a:spAutoFit/>
            </a:bodyPr>
            <a:lstStyle/>
            <a:p>
              <a:pPr algn="l"/>
              <a:r>
                <a:rPr lang="en-US" sz="3200" dirty="0">
                  <a:solidFill>
                    <a:schemeClr val="tx1"/>
                  </a:solidFill>
                  <a:latin typeface="Arial" charset="0"/>
                  <a:cs typeface="Arial" charset="0"/>
                  <a:sym typeface="Arial" charset="0"/>
                </a:rPr>
                <a:t>National Aeronautics and Space Administration</a:t>
              </a:r>
            </a:p>
          </p:txBody>
        </p:sp>
        <p:sp>
          <p:nvSpPr>
            <p:cNvPr id="171" name="Line 8"/>
            <p:cNvSpPr>
              <a:spLocks noChangeShapeType="1"/>
            </p:cNvSpPr>
            <p:nvPr/>
          </p:nvSpPr>
          <p:spPr bwMode="auto">
            <a:xfrm rot="10800000" flipH="1">
              <a:off x="914400" y="0"/>
              <a:ext cx="0" cy="45720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2" name="Line 9"/>
            <p:cNvSpPr>
              <a:spLocks noChangeShapeType="1"/>
            </p:cNvSpPr>
            <p:nvPr/>
          </p:nvSpPr>
          <p:spPr bwMode="auto">
            <a:xfrm flipH="1">
              <a:off x="1" y="914400"/>
              <a:ext cx="457200" cy="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3" name="Line 10"/>
            <p:cNvSpPr>
              <a:spLocks noChangeShapeType="1"/>
            </p:cNvSpPr>
            <p:nvPr/>
          </p:nvSpPr>
          <p:spPr bwMode="auto">
            <a:xfrm>
              <a:off x="37490400" y="0"/>
              <a:ext cx="0" cy="45720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4" name="Line 11"/>
            <p:cNvSpPr>
              <a:spLocks noChangeShapeType="1"/>
            </p:cNvSpPr>
            <p:nvPr/>
          </p:nvSpPr>
          <p:spPr bwMode="auto">
            <a:xfrm flipH="1">
              <a:off x="37947600" y="914400"/>
              <a:ext cx="457200" cy="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5" name="Line 12"/>
            <p:cNvSpPr>
              <a:spLocks noChangeShapeType="1"/>
            </p:cNvSpPr>
            <p:nvPr/>
          </p:nvSpPr>
          <p:spPr bwMode="auto">
            <a:xfrm flipH="1">
              <a:off x="1" y="28346400"/>
              <a:ext cx="457200" cy="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6" name="Line 13"/>
            <p:cNvSpPr>
              <a:spLocks noChangeShapeType="1"/>
            </p:cNvSpPr>
            <p:nvPr/>
          </p:nvSpPr>
          <p:spPr bwMode="auto">
            <a:xfrm>
              <a:off x="914400" y="28803600"/>
              <a:ext cx="0" cy="45720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7" name="Line 14"/>
            <p:cNvSpPr>
              <a:spLocks noChangeShapeType="1"/>
            </p:cNvSpPr>
            <p:nvPr/>
          </p:nvSpPr>
          <p:spPr bwMode="auto">
            <a:xfrm>
              <a:off x="37947600" y="28346400"/>
              <a:ext cx="457200" cy="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8" name="Line 15"/>
            <p:cNvSpPr>
              <a:spLocks noChangeShapeType="1"/>
            </p:cNvSpPr>
            <p:nvPr/>
          </p:nvSpPr>
          <p:spPr bwMode="auto">
            <a:xfrm>
              <a:off x="37490400" y="28803600"/>
              <a:ext cx="0" cy="457200"/>
            </a:xfrm>
            <a:prstGeom prst="line">
              <a:avLst/>
            </a:prstGeom>
            <a:noFill/>
            <a:ln w="6350" cap="flat">
              <a:solidFill>
                <a:schemeClr val="tx1"/>
              </a:solidFill>
              <a:prstDash val="solid"/>
              <a:round/>
              <a:headEnd type="none" w="med" len="med"/>
              <a:tailEnd type="none" w="med" len="med"/>
            </a:ln>
          </p:spPr>
          <p:txBody>
            <a:bodyPr lIns="0" tIns="0" rIns="0" bIns="0"/>
            <a:lstStyle/>
            <a:p>
              <a:endParaRPr lang="en-US"/>
            </a:p>
          </p:txBody>
        </p:sp>
        <p:sp>
          <p:nvSpPr>
            <p:cNvPr id="179" name="Rectangle 16"/>
            <p:cNvSpPr>
              <a:spLocks/>
            </p:cNvSpPr>
            <p:nvPr/>
          </p:nvSpPr>
          <p:spPr bwMode="auto">
            <a:xfrm>
              <a:off x="1739900" y="27508200"/>
              <a:ext cx="3136900" cy="533400"/>
            </a:xfrm>
            <a:prstGeom prst="rect">
              <a:avLst/>
            </a:prstGeom>
            <a:noFill/>
            <a:ln w="9525" cap="flat">
              <a:noFill/>
              <a:miter lim="800000"/>
              <a:headEnd type="none" w="med" len="med"/>
              <a:tailEnd type="none" w="med" len="med"/>
            </a:ln>
          </p:spPr>
          <p:txBody>
            <a:bodyPr lIns="38097" tIns="38097" rIns="38097" bIns="38097"/>
            <a:lstStyle/>
            <a:p>
              <a:pPr algn="l">
                <a:spcBef>
                  <a:spcPts val="1913"/>
                </a:spcBef>
              </a:pPr>
              <a:r>
                <a:rPr lang="en-US" sz="3200" dirty="0">
                  <a:solidFill>
                    <a:schemeClr val="tx1"/>
                  </a:solidFill>
                  <a:latin typeface="Arial" charset="0"/>
                  <a:cs typeface="Arial" charset="0"/>
                  <a:sym typeface="Arial" charset="0"/>
                </a:rPr>
                <a:t>www.nasa.gov</a:t>
              </a:r>
            </a:p>
          </p:txBody>
        </p:sp>
        <p:sp>
          <p:nvSpPr>
            <p:cNvPr id="180" name="Text Box 21"/>
            <p:cNvSpPr txBox="1">
              <a:spLocks noChangeArrowheads="1"/>
            </p:cNvSpPr>
            <p:nvPr/>
          </p:nvSpPr>
          <p:spPr bwMode="auto">
            <a:xfrm>
              <a:off x="36579176" y="27830463"/>
              <a:ext cx="1114425" cy="1104900"/>
            </a:xfrm>
            <a:prstGeom prst="rect">
              <a:avLst/>
            </a:prstGeom>
            <a:noFill/>
            <a:ln w="12700">
              <a:noFill/>
              <a:miter lim="800000"/>
              <a:headEnd/>
              <a:tailEnd/>
            </a:ln>
            <a:effectLst/>
          </p:spPr>
          <p:txBody>
            <a:bodyPr wrap="none" lIns="91433" tIns="45716" rIns="91433" bIns="45716" anchor="b"/>
            <a:lstStyle/>
            <a:p>
              <a:fld id="{4483195B-70BA-4D8F-A82E-029157A94881}" type="slidenum">
                <a:rPr lang="en-US" sz="5100">
                  <a:solidFill>
                    <a:srgbClr val="999999"/>
                  </a:solidFill>
                  <a:latin typeface="Arial" charset="0"/>
                  <a:cs typeface="Arial" charset="0"/>
                  <a:sym typeface="Arial" charset="0"/>
                </a:rPr>
                <a:pPr/>
                <a:t>1</a:t>
              </a:fld>
              <a:endParaRPr lang="en-US" sz="5100" dirty="0">
                <a:solidFill>
                  <a:srgbClr val="999999"/>
                </a:solidFill>
                <a:latin typeface="Arial" charset="0"/>
                <a:cs typeface="Arial" charset="0"/>
                <a:sym typeface="Arial" charset="0"/>
              </a:endParaRPr>
            </a:p>
          </p:txBody>
        </p:sp>
      </p:grpSp>
      <p:grpSp>
        <p:nvGrpSpPr>
          <p:cNvPr id="184" name="Group 183"/>
          <p:cNvGrpSpPr/>
          <p:nvPr/>
        </p:nvGrpSpPr>
        <p:grpSpPr>
          <a:xfrm>
            <a:off x="10439401" y="5029200"/>
            <a:ext cx="914399" cy="990600"/>
            <a:chOff x="10439400" y="5029200"/>
            <a:chExt cx="1069905" cy="1143000"/>
          </a:xfrm>
        </p:grpSpPr>
        <p:sp>
          <p:nvSpPr>
            <p:cNvPr id="4199" name="AutoShape 103"/>
            <p:cNvSpPr>
              <a:spLocks/>
            </p:cNvSpPr>
            <p:nvPr/>
          </p:nvSpPr>
          <p:spPr bwMode="auto">
            <a:xfrm>
              <a:off x="10555324" y="5715000"/>
              <a:ext cx="830476" cy="253579"/>
            </a:xfrm>
            <a:custGeom>
              <a:avLst/>
              <a:gdLst>
                <a:gd name="T0" fmla="*/ 10800 w 21600"/>
                <a:gd name="T1" fmla="*/ 10800 h 21600"/>
              </a:gdLst>
              <a:ahLst/>
              <a:cxnLst>
                <a:cxn ang="0">
                  <a:pos x="T0" y="T1"/>
                </a:cxn>
              </a:cxnLst>
              <a:rect l="0" t="0" r="r" b="b"/>
              <a:pathLst>
                <a:path w="21600" h="21600">
                  <a:moveTo>
                    <a:pt x="0" y="16200"/>
                  </a:moveTo>
                  <a:lnTo>
                    <a:pt x="5364" y="0"/>
                  </a:lnTo>
                  <a:lnTo>
                    <a:pt x="21600" y="0"/>
                  </a:lnTo>
                  <a:lnTo>
                    <a:pt x="21600" y="5400"/>
                  </a:lnTo>
                  <a:lnTo>
                    <a:pt x="16236" y="21600"/>
                  </a:lnTo>
                  <a:lnTo>
                    <a:pt x="0" y="21600"/>
                  </a:lnTo>
                  <a:close/>
                  <a:moveTo>
                    <a:pt x="0" y="16200"/>
                  </a:moveTo>
                </a:path>
              </a:pathLst>
            </a:custGeom>
            <a:solidFill>
              <a:schemeClr val="tx2">
                <a:lumMod val="75000"/>
              </a:schemeClr>
            </a:solidFill>
            <a:ln w="55000" cap="flat">
              <a:noFill/>
              <a:round/>
              <a:headEnd type="none" w="med" len="med"/>
              <a:tailEnd type="none" w="med" len="med"/>
            </a:ln>
          </p:spPr>
          <p:txBody>
            <a:bodyPr lIns="0" tIns="0" rIns="0" bIns="0"/>
            <a:lstStyle/>
            <a:p>
              <a:endParaRPr lang="en-US"/>
            </a:p>
          </p:txBody>
        </p:sp>
        <p:sp>
          <p:nvSpPr>
            <p:cNvPr id="4200" name="AutoShape 104"/>
            <p:cNvSpPr>
              <a:spLocks/>
            </p:cNvSpPr>
            <p:nvPr/>
          </p:nvSpPr>
          <p:spPr bwMode="auto">
            <a:xfrm>
              <a:off x="11179207" y="5715000"/>
              <a:ext cx="206593" cy="253579"/>
            </a:xfrm>
            <a:custGeom>
              <a:avLst/>
              <a:gdLst>
                <a:gd name="T0" fmla="*/ 10800 w 21600"/>
                <a:gd name="T1" fmla="*/ 10800 h 21600"/>
              </a:gdLst>
              <a:ahLst/>
              <a:cxnLst>
                <a:cxn ang="0">
                  <a:pos x="T0" y="T1"/>
                </a:cxn>
              </a:cxnLst>
              <a:rect l="0" t="0" r="r" b="b"/>
              <a:pathLst>
                <a:path w="21600" h="21600">
                  <a:moveTo>
                    <a:pt x="0" y="16200"/>
                  </a:moveTo>
                  <a:lnTo>
                    <a:pt x="21600" y="0"/>
                  </a:lnTo>
                  <a:lnTo>
                    <a:pt x="21600" y="5400"/>
                  </a:lnTo>
                  <a:lnTo>
                    <a:pt x="0" y="21600"/>
                  </a:lnTo>
                  <a:close/>
                  <a:moveTo>
                    <a:pt x="0" y="16200"/>
                  </a:moveTo>
                </a:path>
              </a:pathLst>
            </a:custGeom>
            <a:solidFill>
              <a:schemeClr val="tx2">
                <a:lumMod val="75000"/>
              </a:schemeClr>
            </a:solidFill>
            <a:ln w="55000" cap="flat">
              <a:noFill/>
              <a:round/>
              <a:headEnd type="none" w="med" len="med"/>
              <a:tailEnd type="none" w="med" len="med"/>
            </a:ln>
          </p:spPr>
          <p:txBody>
            <a:bodyPr lIns="0" tIns="0" rIns="0" bIns="0"/>
            <a:lstStyle/>
            <a:p>
              <a:endParaRPr lang="en-US"/>
            </a:p>
          </p:txBody>
        </p:sp>
        <p:sp>
          <p:nvSpPr>
            <p:cNvPr id="4203" name="AutoShape 107"/>
            <p:cNvSpPr>
              <a:spLocks/>
            </p:cNvSpPr>
            <p:nvPr/>
          </p:nvSpPr>
          <p:spPr bwMode="auto">
            <a:xfrm>
              <a:off x="10439400" y="5029200"/>
              <a:ext cx="1069905" cy="1143000"/>
            </a:xfrm>
            <a:custGeom>
              <a:avLst/>
              <a:gdLst>
                <a:gd name="T0" fmla="*/ 10800 w 21600"/>
                <a:gd name="T1" fmla="*/ 10800 h 21600"/>
              </a:gdLst>
              <a:ahLst/>
              <a:cxnLst>
                <a:cxn ang="0">
                  <a:pos x="T0" y="T1"/>
                </a:cxn>
              </a:cxnLst>
              <a:rect l="0" t="0" r="r" b="b"/>
              <a:pathLst>
                <a:path w="21600" h="21600">
                  <a:moveTo>
                    <a:pt x="21600" y="2329"/>
                  </a:moveTo>
                  <a:cubicBezTo>
                    <a:pt x="21600" y="3615"/>
                    <a:pt x="16765" y="4657"/>
                    <a:pt x="10800" y="4657"/>
                  </a:cubicBezTo>
                  <a:cubicBezTo>
                    <a:pt x="4835" y="4657"/>
                    <a:pt x="0" y="3615"/>
                    <a:pt x="0" y="2329"/>
                  </a:cubicBezTo>
                  <a:cubicBezTo>
                    <a:pt x="0" y="1043"/>
                    <a:pt x="4835" y="0"/>
                    <a:pt x="10800" y="0"/>
                  </a:cubicBezTo>
                  <a:cubicBezTo>
                    <a:pt x="16765" y="0"/>
                    <a:pt x="21600" y="1043"/>
                    <a:pt x="21600" y="2329"/>
                  </a:cubicBezTo>
                  <a:lnTo>
                    <a:pt x="21600" y="19271"/>
                  </a:lnTo>
                  <a:cubicBezTo>
                    <a:pt x="21600" y="20557"/>
                    <a:pt x="16765" y="21600"/>
                    <a:pt x="10800" y="21600"/>
                  </a:cubicBezTo>
                  <a:cubicBezTo>
                    <a:pt x="4835" y="21600"/>
                    <a:pt x="0" y="20557"/>
                    <a:pt x="0" y="19271"/>
                  </a:cubicBezTo>
                  <a:lnTo>
                    <a:pt x="0" y="2329"/>
                  </a:lnTo>
                </a:path>
              </a:pathLst>
            </a:custGeom>
            <a:noFill/>
            <a:ln w="55000" cap="flat">
              <a:solidFill>
                <a:schemeClr val="tx1"/>
              </a:solidFill>
              <a:prstDash val="solid"/>
              <a:round/>
              <a:headEnd type="none" w="med" len="med"/>
              <a:tailEnd type="none" w="med" len="med"/>
            </a:ln>
          </p:spPr>
          <p:txBody>
            <a:bodyPr lIns="0" tIns="0" rIns="0" bIns="0"/>
            <a:lstStyle/>
            <a:p>
              <a:endParaRPr lang="en-US"/>
            </a:p>
          </p:txBody>
        </p:sp>
        <p:sp>
          <p:nvSpPr>
            <p:cNvPr id="4205" name="AutoShape 109"/>
            <p:cNvSpPr>
              <a:spLocks/>
            </p:cNvSpPr>
            <p:nvPr/>
          </p:nvSpPr>
          <p:spPr bwMode="auto">
            <a:xfrm>
              <a:off x="10439400" y="5410200"/>
              <a:ext cx="1069905" cy="762000"/>
            </a:xfrm>
            <a:custGeom>
              <a:avLst/>
              <a:gdLst>
                <a:gd name="T0" fmla="*/ 10800 w 21600"/>
                <a:gd name="T1" fmla="*/ 10800 h 21600"/>
              </a:gdLst>
              <a:ahLst/>
              <a:cxnLst>
                <a:cxn ang="0">
                  <a:pos x="T0" y="T1"/>
                </a:cxn>
              </a:cxnLst>
              <a:rect l="0" t="0" r="r" b="b"/>
              <a:pathLst>
                <a:path w="21600" h="21600">
                  <a:moveTo>
                    <a:pt x="0" y="3420"/>
                  </a:moveTo>
                  <a:cubicBezTo>
                    <a:pt x="0" y="1531"/>
                    <a:pt x="4835" y="0"/>
                    <a:pt x="10800" y="0"/>
                  </a:cubicBezTo>
                  <a:cubicBezTo>
                    <a:pt x="16765" y="0"/>
                    <a:pt x="21600" y="1531"/>
                    <a:pt x="21600" y="3420"/>
                  </a:cubicBezTo>
                  <a:lnTo>
                    <a:pt x="21600" y="18180"/>
                  </a:lnTo>
                  <a:cubicBezTo>
                    <a:pt x="21600" y="20069"/>
                    <a:pt x="16765" y="21600"/>
                    <a:pt x="10800" y="21600"/>
                  </a:cubicBezTo>
                  <a:cubicBezTo>
                    <a:pt x="4835" y="21600"/>
                    <a:pt x="0" y="20069"/>
                    <a:pt x="0" y="18180"/>
                  </a:cubicBezTo>
                  <a:close/>
                  <a:moveTo>
                    <a:pt x="0" y="3420"/>
                  </a:moveTo>
                </a:path>
              </a:pathLst>
            </a:custGeom>
            <a:solidFill>
              <a:srgbClr val="20C8F7">
                <a:alpha val="37646"/>
              </a:srgbClr>
            </a:solidFill>
            <a:ln w="55000" cap="flat">
              <a:noFill/>
              <a:round/>
              <a:headEnd type="none" w="med" len="med"/>
              <a:tailEnd type="none" w="med" len="med"/>
            </a:ln>
          </p:spPr>
          <p:txBody>
            <a:bodyPr lIns="0" tIns="0" rIns="0" bIns="0"/>
            <a:lstStyle/>
            <a:p>
              <a:endParaRPr lang="en-US"/>
            </a:p>
          </p:txBody>
        </p:sp>
        <p:sp>
          <p:nvSpPr>
            <p:cNvPr id="4207" name="AutoShape 111"/>
            <p:cNvSpPr>
              <a:spLocks/>
            </p:cNvSpPr>
            <p:nvPr/>
          </p:nvSpPr>
          <p:spPr bwMode="auto">
            <a:xfrm>
              <a:off x="10439400" y="5410200"/>
              <a:ext cx="1069905" cy="762000"/>
            </a:xfrm>
            <a:custGeom>
              <a:avLst/>
              <a:gdLst>
                <a:gd name="T0" fmla="*/ 10800 w 21600"/>
                <a:gd name="T1" fmla="*/ 10800 h 21600"/>
              </a:gdLst>
              <a:ahLst/>
              <a:cxnLst>
                <a:cxn ang="0">
                  <a:pos x="T0" y="T1"/>
                </a:cxn>
              </a:cxnLst>
              <a:rect l="0" t="0" r="r" b="b"/>
              <a:pathLst>
                <a:path w="21600" h="21600">
                  <a:moveTo>
                    <a:pt x="21600" y="3420"/>
                  </a:moveTo>
                  <a:cubicBezTo>
                    <a:pt x="21600" y="5309"/>
                    <a:pt x="16765" y="6840"/>
                    <a:pt x="10800" y="6840"/>
                  </a:cubicBezTo>
                  <a:cubicBezTo>
                    <a:pt x="4835" y="6840"/>
                    <a:pt x="0" y="5309"/>
                    <a:pt x="0" y="3420"/>
                  </a:cubicBezTo>
                  <a:cubicBezTo>
                    <a:pt x="0" y="1531"/>
                    <a:pt x="4835" y="0"/>
                    <a:pt x="10800" y="0"/>
                  </a:cubicBezTo>
                  <a:cubicBezTo>
                    <a:pt x="16765" y="0"/>
                    <a:pt x="21600" y="1531"/>
                    <a:pt x="21600" y="3420"/>
                  </a:cubicBezTo>
                  <a:lnTo>
                    <a:pt x="21600" y="18180"/>
                  </a:lnTo>
                  <a:cubicBezTo>
                    <a:pt x="21600" y="20069"/>
                    <a:pt x="16765" y="21600"/>
                    <a:pt x="10800" y="21600"/>
                  </a:cubicBezTo>
                  <a:cubicBezTo>
                    <a:pt x="4835" y="21600"/>
                    <a:pt x="0" y="20069"/>
                    <a:pt x="0" y="18180"/>
                  </a:cubicBezTo>
                  <a:lnTo>
                    <a:pt x="0" y="3420"/>
                  </a:lnTo>
                </a:path>
              </a:pathLst>
            </a:custGeom>
            <a:noFill/>
            <a:ln w="55000" cap="flat">
              <a:solidFill>
                <a:srgbClr val="0070C0"/>
              </a:solidFill>
              <a:prstDash val="solid"/>
              <a:round/>
              <a:headEnd type="none" w="med" len="med"/>
              <a:tailEnd type="none" w="med" len="med"/>
            </a:ln>
          </p:spPr>
          <p:txBody>
            <a:bodyPr lIns="0" tIns="0" rIns="0" bIns="0"/>
            <a:lstStyle/>
            <a:p>
              <a:endParaRPr lang="en-US"/>
            </a:p>
          </p:txBody>
        </p:sp>
        <p:sp>
          <p:nvSpPr>
            <p:cNvPr id="4206" name="AutoShape 110"/>
            <p:cNvSpPr>
              <a:spLocks/>
            </p:cNvSpPr>
            <p:nvPr/>
          </p:nvSpPr>
          <p:spPr bwMode="auto">
            <a:xfrm>
              <a:off x="10439400" y="5397836"/>
              <a:ext cx="1069905" cy="240964"/>
            </a:xfrm>
            <a:custGeom>
              <a:avLst/>
              <a:gdLst>
                <a:gd name="T0" fmla="*/ 10800 w 21600"/>
                <a:gd name="T1" fmla="*/ 10800 h 21600"/>
              </a:gdLst>
              <a:ahLst/>
              <a:cxnLst>
                <a:cxn ang="0">
                  <a:pos x="T0" y="T1"/>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0" y="10800"/>
                  </a:moveTo>
                </a:path>
              </a:pathLst>
            </a:custGeom>
            <a:solidFill>
              <a:schemeClr val="tx2">
                <a:lumMod val="75000"/>
                <a:alpha val="39999"/>
              </a:schemeClr>
            </a:solidFill>
            <a:ln w="55000" cap="flat">
              <a:noFill/>
              <a:round/>
              <a:headEnd type="none" w="med" len="med"/>
              <a:tailEnd type="none" w="med" len="med"/>
            </a:ln>
          </p:spPr>
          <p:txBody>
            <a:bodyPr lIns="0" tIns="0" rIns="0" bIns="0"/>
            <a:lstStyle/>
            <a:p>
              <a:endParaRPr lang="en-US"/>
            </a:p>
          </p:txBody>
        </p:sp>
      </p:grpSp>
      <p:grpSp>
        <p:nvGrpSpPr>
          <p:cNvPr id="195" name="Group 194"/>
          <p:cNvGrpSpPr/>
          <p:nvPr/>
        </p:nvGrpSpPr>
        <p:grpSpPr>
          <a:xfrm>
            <a:off x="24605974" y="4648200"/>
            <a:ext cx="12395752" cy="23241000"/>
            <a:chOff x="24605974" y="4343400"/>
            <a:chExt cx="12395752" cy="23241000"/>
          </a:xfrm>
        </p:grpSpPr>
        <p:grpSp>
          <p:nvGrpSpPr>
            <p:cNvPr id="4222" name="Group 126"/>
            <p:cNvGrpSpPr>
              <a:grpSpLocks/>
            </p:cNvGrpSpPr>
            <p:nvPr/>
          </p:nvGrpSpPr>
          <p:grpSpPr bwMode="auto">
            <a:xfrm>
              <a:off x="24605974" y="14522823"/>
              <a:ext cx="12395752" cy="13061577"/>
              <a:chOff x="48" y="48"/>
              <a:chExt cx="8552" cy="8742"/>
            </a:xfrm>
          </p:grpSpPr>
          <p:grpSp>
            <p:nvGrpSpPr>
              <p:cNvPr id="4224" name="Group 128"/>
              <p:cNvGrpSpPr>
                <a:grpSpLocks/>
              </p:cNvGrpSpPr>
              <p:nvPr/>
            </p:nvGrpSpPr>
            <p:grpSpPr bwMode="auto">
              <a:xfrm>
                <a:off x="144" y="5850"/>
                <a:ext cx="4307" cy="2007"/>
                <a:chOff x="0" y="0"/>
                <a:chExt cx="4307" cy="2006"/>
              </a:xfrm>
            </p:grpSpPr>
            <p:pic>
              <p:nvPicPr>
                <p:cNvPr id="4225" name="Picture 129"/>
                <p:cNvPicPr>
                  <a:picLocks noChangeArrowheads="1"/>
                </p:cNvPicPr>
                <p:nvPr/>
              </p:nvPicPr>
              <p:blipFill>
                <a:blip r:embed="rId24"/>
                <a:srcRect t="44684" r="21210"/>
                <a:stretch>
                  <a:fillRect/>
                </a:stretch>
              </p:blipFill>
              <p:spPr bwMode="auto">
                <a:xfrm>
                  <a:off x="143" y="0"/>
                  <a:ext cx="2070" cy="2006"/>
                </a:xfrm>
                <a:prstGeom prst="rect">
                  <a:avLst/>
                </a:prstGeom>
                <a:noFill/>
                <a:ln w="9525" cap="flat">
                  <a:noFill/>
                  <a:miter lim="800000"/>
                  <a:headEnd/>
                  <a:tailEnd/>
                </a:ln>
              </p:spPr>
            </p:pic>
            <p:sp>
              <p:nvSpPr>
                <p:cNvPr id="4226" name="Rectangle 130"/>
                <p:cNvSpPr>
                  <a:spLocks/>
                </p:cNvSpPr>
                <p:nvPr/>
              </p:nvSpPr>
              <p:spPr bwMode="auto">
                <a:xfrm rot="-5400000">
                  <a:off x="-80" y="854"/>
                  <a:ext cx="367" cy="208"/>
                </a:xfrm>
                <a:prstGeom prst="rect">
                  <a:avLst/>
                </a:prstGeom>
                <a:noFill/>
                <a:ln w="9525" cap="flat">
                  <a:noFill/>
                  <a:miter lim="800000"/>
                  <a:headEnd type="none" w="med" len="med"/>
                  <a:tailEnd type="none" w="med" len="med"/>
                </a:ln>
              </p:spPr>
              <p:txBody>
                <a:bodyPr lIns="38100" tIns="38100" rIns="38100" bIns="38100"/>
                <a:lstStyle/>
                <a:p>
                  <a:pPr algn="l"/>
                  <a:r>
                    <a:rPr lang="en-US" sz="1700" b="1" dirty="0" err="1">
                      <a:solidFill>
                        <a:schemeClr val="tx1"/>
                      </a:solidFill>
                      <a:latin typeface="Arial" charset="0"/>
                      <a:cs typeface="Arial" charset="0"/>
                      <a:sym typeface="Arial" charset="0"/>
                    </a:rPr>
                    <a:t>a.u</a:t>
                  </a:r>
                  <a:r>
                    <a:rPr lang="en-US" sz="1700" b="1" dirty="0">
                      <a:solidFill>
                        <a:schemeClr val="tx1"/>
                      </a:solidFill>
                      <a:latin typeface="Arial" charset="0"/>
                      <a:cs typeface="Arial" charset="0"/>
                      <a:sym typeface="Arial" charset="0"/>
                    </a:rPr>
                    <a:t>.</a:t>
                  </a:r>
                </a:p>
              </p:txBody>
            </p:sp>
            <p:sp>
              <p:nvSpPr>
                <p:cNvPr id="4227" name="Rectangle 131"/>
                <p:cNvSpPr>
                  <a:spLocks/>
                </p:cNvSpPr>
                <p:nvPr/>
              </p:nvSpPr>
              <p:spPr bwMode="auto">
                <a:xfrm>
                  <a:off x="787" y="181"/>
                  <a:ext cx="916" cy="226"/>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S 2p region </a:t>
                  </a:r>
                </a:p>
              </p:txBody>
            </p:sp>
            <p:grpSp>
              <p:nvGrpSpPr>
                <p:cNvPr id="4228" name="Group 132"/>
                <p:cNvGrpSpPr>
                  <a:grpSpLocks/>
                </p:cNvGrpSpPr>
                <p:nvPr/>
              </p:nvGrpSpPr>
              <p:grpSpPr bwMode="auto">
                <a:xfrm>
                  <a:off x="2511" y="634"/>
                  <a:ext cx="1796" cy="673"/>
                  <a:chOff x="0" y="0"/>
                  <a:chExt cx="1796" cy="672"/>
                </a:xfrm>
              </p:grpSpPr>
              <p:sp>
                <p:nvSpPr>
                  <p:cNvPr id="4229" name="Line 133"/>
                  <p:cNvSpPr>
                    <a:spLocks noChangeShapeType="1"/>
                  </p:cNvSpPr>
                  <p:nvPr/>
                </p:nvSpPr>
                <p:spPr bwMode="auto">
                  <a:xfrm>
                    <a:off x="0" y="582"/>
                    <a:ext cx="276" cy="0"/>
                  </a:xfrm>
                  <a:prstGeom prst="line">
                    <a:avLst/>
                  </a:prstGeom>
                  <a:noFill/>
                  <a:ln w="38100" cap="flat">
                    <a:solidFill>
                      <a:srgbClr val="00B050"/>
                    </a:solidFill>
                    <a:prstDash val="solid"/>
                    <a:round/>
                    <a:headEnd type="none" w="med" len="med"/>
                    <a:tailEnd type="none" w="med" len="med"/>
                  </a:ln>
                </p:spPr>
                <p:txBody>
                  <a:bodyPr lIns="0" tIns="0" rIns="0" bIns="0"/>
                  <a:lstStyle/>
                  <a:p>
                    <a:endParaRPr lang="en-US"/>
                  </a:p>
                </p:txBody>
              </p:sp>
              <p:sp>
                <p:nvSpPr>
                  <p:cNvPr id="4230" name="Rectangle 134"/>
                  <p:cNvSpPr>
                    <a:spLocks/>
                  </p:cNvSpPr>
                  <p:nvPr/>
                </p:nvSpPr>
                <p:spPr bwMode="auto">
                  <a:xfrm>
                    <a:off x="322" y="446"/>
                    <a:ext cx="1474" cy="226"/>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err="1">
                        <a:solidFill>
                          <a:schemeClr val="tx1"/>
                        </a:solidFill>
                        <a:latin typeface="Arial" charset="0"/>
                        <a:cs typeface="Arial" charset="0"/>
                        <a:sym typeface="Arial" charset="0"/>
                      </a:rPr>
                      <a:t>ChOx</a:t>
                    </a:r>
                    <a:r>
                      <a:rPr lang="en-US" sz="1700" b="1" dirty="0">
                        <a:solidFill>
                          <a:schemeClr val="tx1"/>
                        </a:solidFill>
                        <a:latin typeface="Arial" charset="0"/>
                        <a:cs typeface="Arial" charset="0"/>
                        <a:sym typeface="Arial" charset="0"/>
                      </a:rPr>
                      <a:t> modified CNF</a:t>
                    </a:r>
                  </a:p>
                </p:txBody>
              </p:sp>
              <p:sp>
                <p:nvSpPr>
                  <p:cNvPr id="4231" name="Line 135"/>
                  <p:cNvSpPr>
                    <a:spLocks noChangeShapeType="1"/>
                  </p:cNvSpPr>
                  <p:nvPr/>
                </p:nvSpPr>
                <p:spPr bwMode="auto">
                  <a:xfrm>
                    <a:off x="0" y="310"/>
                    <a:ext cx="276" cy="0"/>
                  </a:xfrm>
                  <a:prstGeom prst="line">
                    <a:avLst/>
                  </a:prstGeom>
                  <a:noFill/>
                  <a:ln w="38100" cap="flat">
                    <a:solidFill>
                      <a:srgbClr val="00B0F0"/>
                    </a:solidFill>
                    <a:prstDash val="solid"/>
                    <a:round/>
                    <a:headEnd type="none" w="med" len="med"/>
                    <a:tailEnd type="none" w="med" len="med"/>
                  </a:ln>
                </p:spPr>
                <p:txBody>
                  <a:bodyPr lIns="0" tIns="0" rIns="0" bIns="0"/>
                  <a:lstStyle/>
                  <a:p>
                    <a:endParaRPr lang="en-US"/>
                  </a:p>
                </p:txBody>
              </p:sp>
              <p:sp>
                <p:nvSpPr>
                  <p:cNvPr id="4232" name="Rectangle 136"/>
                  <p:cNvSpPr>
                    <a:spLocks/>
                  </p:cNvSpPr>
                  <p:nvPr/>
                </p:nvSpPr>
                <p:spPr bwMode="auto">
                  <a:xfrm>
                    <a:off x="322" y="0"/>
                    <a:ext cx="362" cy="226"/>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CNF</a:t>
                    </a:r>
                  </a:p>
                </p:txBody>
              </p:sp>
              <p:sp>
                <p:nvSpPr>
                  <p:cNvPr id="4233" name="Line 137"/>
                  <p:cNvSpPr>
                    <a:spLocks noChangeShapeType="1"/>
                  </p:cNvSpPr>
                  <p:nvPr/>
                </p:nvSpPr>
                <p:spPr bwMode="auto">
                  <a:xfrm>
                    <a:off x="0" y="83"/>
                    <a:ext cx="276" cy="0"/>
                  </a:xfrm>
                  <a:prstGeom prst="line">
                    <a:avLst/>
                  </a:prstGeom>
                  <a:noFill/>
                  <a:ln w="38100" cap="flat">
                    <a:solidFill>
                      <a:srgbClr val="0070C0"/>
                    </a:solidFill>
                    <a:prstDash val="solid"/>
                    <a:round/>
                    <a:headEnd type="none" w="med" len="med"/>
                    <a:tailEnd type="none" w="med" len="med"/>
                  </a:ln>
                </p:spPr>
                <p:txBody>
                  <a:bodyPr lIns="0" tIns="0" rIns="0" bIns="0"/>
                  <a:lstStyle/>
                  <a:p>
                    <a:endParaRPr lang="en-US"/>
                  </a:p>
                </p:txBody>
              </p:sp>
              <p:sp>
                <p:nvSpPr>
                  <p:cNvPr id="4234" name="Rectangle 138"/>
                  <p:cNvSpPr>
                    <a:spLocks/>
                  </p:cNvSpPr>
                  <p:nvPr/>
                </p:nvSpPr>
                <p:spPr bwMode="auto">
                  <a:xfrm>
                    <a:off x="322" y="219"/>
                    <a:ext cx="1139" cy="226"/>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EDC/</a:t>
                    </a:r>
                    <a:r>
                      <a:rPr lang="en-US" sz="1700" b="1" dirty="0" err="1">
                        <a:solidFill>
                          <a:schemeClr val="tx1"/>
                        </a:solidFill>
                        <a:latin typeface="Arial" charset="0"/>
                        <a:cs typeface="Arial" charset="0"/>
                        <a:sym typeface="Arial" charset="0"/>
                      </a:rPr>
                      <a:t>sulfo</a:t>
                    </a:r>
                    <a:r>
                      <a:rPr lang="en-US" sz="1700" b="1" dirty="0">
                        <a:solidFill>
                          <a:schemeClr val="tx1"/>
                        </a:solidFill>
                        <a:latin typeface="Arial" charset="0"/>
                        <a:cs typeface="Arial" charset="0"/>
                        <a:sym typeface="Arial" charset="0"/>
                      </a:rPr>
                      <a:t>-NHS</a:t>
                    </a:r>
                  </a:p>
                </p:txBody>
              </p:sp>
            </p:grpSp>
          </p:grpSp>
          <p:grpSp>
            <p:nvGrpSpPr>
              <p:cNvPr id="4235" name="Group 139"/>
              <p:cNvGrpSpPr>
                <a:grpSpLocks/>
              </p:cNvGrpSpPr>
              <p:nvPr/>
            </p:nvGrpSpPr>
            <p:grpSpPr bwMode="auto">
              <a:xfrm>
                <a:off x="4320" y="5349"/>
                <a:ext cx="4077" cy="2618"/>
                <a:chOff x="0" y="0"/>
                <a:chExt cx="4077" cy="2618"/>
              </a:xfrm>
            </p:grpSpPr>
            <p:pic>
              <p:nvPicPr>
                <p:cNvPr id="4236" name="Picture 140"/>
                <p:cNvPicPr>
                  <a:picLocks noChangeArrowheads="1"/>
                </p:cNvPicPr>
                <p:nvPr/>
              </p:nvPicPr>
              <p:blipFill>
                <a:blip r:embed="rId25"/>
                <a:srcRect l="36736"/>
                <a:stretch>
                  <a:fillRect/>
                </a:stretch>
              </p:blipFill>
              <p:spPr bwMode="auto">
                <a:xfrm>
                  <a:off x="327" y="0"/>
                  <a:ext cx="1656" cy="2618"/>
                </a:xfrm>
                <a:prstGeom prst="rect">
                  <a:avLst/>
                </a:prstGeom>
                <a:noFill/>
                <a:ln w="9525" cap="flat">
                  <a:noFill/>
                  <a:miter lim="800000"/>
                  <a:headEnd/>
                  <a:tailEnd/>
                </a:ln>
              </p:spPr>
            </p:pic>
            <p:sp>
              <p:nvSpPr>
                <p:cNvPr id="4237" name="Rectangle 141"/>
                <p:cNvSpPr>
                  <a:spLocks/>
                </p:cNvSpPr>
                <p:nvPr/>
              </p:nvSpPr>
              <p:spPr bwMode="auto">
                <a:xfrm rot="-5400000">
                  <a:off x="-80" y="1134"/>
                  <a:ext cx="367" cy="208"/>
                </a:xfrm>
                <a:prstGeom prst="rect">
                  <a:avLst/>
                </a:prstGeom>
                <a:noFill/>
                <a:ln w="9525" cap="flat">
                  <a:noFill/>
                  <a:miter lim="800000"/>
                  <a:headEnd type="none" w="med" len="med"/>
                  <a:tailEnd type="none" w="med" len="med"/>
                </a:ln>
              </p:spPr>
              <p:txBody>
                <a:bodyPr lIns="38100" tIns="38100" rIns="38100" bIns="38100"/>
                <a:lstStyle/>
                <a:p>
                  <a:pPr algn="l"/>
                  <a:r>
                    <a:rPr lang="en-US" sz="1700" b="1" dirty="0" err="1">
                      <a:solidFill>
                        <a:schemeClr val="tx1"/>
                      </a:solidFill>
                      <a:latin typeface="Arial" charset="0"/>
                      <a:cs typeface="Arial" charset="0"/>
                      <a:sym typeface="Arial" charset="0"/>
                    </a:rPr>
                    <a:t>a.u</a:t>
                  </a:r>
                  <a:r>
                    <a:rPr lang="en-US" sz="1700" b="1" dirty="0">
                      <a:solidFill>
                        <a:schemeClr val="tx1"/>
                      </a:solidFill>
                      <a:latin typeface="Arial" charset="0"/>
                      <a:cs typeface="Arial" charset="0"/>
                      <a:sym typeface="Arial" charset="0"/>
                    </a:rPr>
                    <a:t>.</a:t>
                  </a:r>
                </a:p>
              </p:txBody>
            </p:sp>
            <p:sp>
              <p:nvSpPr>
                <p:cNvPr id="4238" name="Rectangle 142"/>
                <p:cNvSpPr>
                  <a:spLocks/>
                </p:cNvSpPr>
                <p:nvPr/>
              </p:nvSpPr>
              <p:spPr bwMode="auto">
                <a:xfrm>
                  <a:off x="1237" y="84"/>
                  <a:ext cx="916" cy="227"/>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N 1s region </a:t>
                  </a:r>
                </a:p>
              </p:txBody>
            </p:sp>
            <p:grpSp>
              <p:nvGrpSpPr>
                <p:cNvPr id="4239" name="Group 143"/>
                <p:cNvGrpSpPr>
                  <a:grpSpLocks/>
                </p:cNvGrpSpPr>
                <p:nvPr/>
              </p:nvGrpSpPr>
              <p:grpSpPr bwMode="auto">
                <a:xfrm>
                  <a:off x="2281" y="778"/>
                  <a:ext cx="1796" cy="673"/>
                  <a:chOff x="0" y="0"/>
                  <a:chExt cx="1796" cy="673"/>
                </a:xfrm>
              </p:grpSpPr>
              <p:sp>
                <p:nvSpPr>
                  <p:cNvPr id="4240" name="Line 144"/>
                  <p:cNvSpPr>
                    <a:spLocks noChangeShapeType="1"/>
                  </p:cNvSpPr>
                  <p:nvPr/>
                </p:nvSpPr>
                <p:spPr bwMode="auto">
                  <a:xfrm>
                    <a:off x="0" y="582"/>
                    <a:ext cx="276" cy="0"/>
                  </a:xfrm>
                  <a:prstGeom prst="line">
                    <a:avLst/>
                  </a:prstGeom>
                  <a:noFill/>
                  <a:ln w="38100" cap="flat">
                    <a:solidFill>
                      <a:srgbClr val="00B050"/>
                    </a:solidFill>
                    <a:prstDash val="solid"/>
                    <a:round/>
                    <a:headEnd type="none" w="med" len="med"/>
                    <a:tailEnd type="none" w="med" len="med"/>
                  </a:ln>
                </p:spPr>
                <p:txBody>
                  <a:bodyPr lIns="0" tIns="0" rIns="0" bIns="0"/>
                  <a:lstStyle/>
                  <a:p>
                    <a:endParaRPr lang="en-US"/>
                  </a:p>
                </p:txBody>
              </p:sp>
              <p:sp>
                <p:nvSpPr>
                  <p:cNvPr id="4241" name="Rectangle 145"/>
                  <p:cNvSpPr>
                    <a:spLocks/>
                  </p:cNvSpPr>
                  <p:nvPr/>
                </p:nvSpPr>
                <p:spPr bwMode="auto">
                  <a:xfrm>
                    <a:off x="322" y="446"/>
                    <a:ext cx="1474" cy="227"/>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err="1">
                        <a:solidFill>
                          <a:schemeClr val="tx1"/>
                        </a:solidFill>
                        <a:latin typeface="Arial" charset="0"/>
                        <a:cs typeface="Arial" charset="0"/>
                        <a:sym typeface="Arial" charset="0"/>
                      </a:rPr>
                      <a:t>ChOx</a:t>
                    </a:r>
                    <a:r>
                      <a:rPr lang="en-US" sz="1700" b="1" dirty="0">
                        <a:solidFill>
                          <a:schemeClr val="tx1"/>
                        </a:solidFill>
                        <a:latin typeface="Arial" charset="0"/>
                        <a:cs typeface="Arial" charset="0"/>
                        <a:sym typeface="Arial" charset="0"/>
                      </a:rPr>
                      <a:t> modified CNF</a:t>
                    </a:r>
                  </a:p>
                </p:txBody>
              </p:sp>
              <p:sp>
                <p:nvSpPr>
                  <p:cNvPr id="4242" name="Line 146"/>
                  <p:cNvSpPr>
                    <a:spLocks noChangeShapeType="1"/>
                  </p:cNvSpPr>
                  <p:nvPr/>
                </p:nvSpPr>
                <p:spPr bwMode="auto">
                  <a:xfrm>
                    <a:off x="0" y="310"/>
                    <a:ext cx="276" cy="0"/>
                  </a:xfrm>
                  <a:prstGeom prst="line">
                    <a:avLst/>
                  </a:prstGeom>
                  <a:noFill/>
                  <a:ln w="38100" cap="flat">
                    <a:solidFill>
                      <a:srgbClr val="00B0F0"/>
                    </a:solidFill>
                    <a:prstDash val="solid"/>
                    <a:round/>
                    <a:headEnd type="none" w="med" len="med"/>
                    <a:tailEnd type="none" w="med" len="med"/>
                  </a:ln>
                </p:spPr>
                <p:txBody>
                  <a:bodyPr lIns="0" tIns="0" rIns="0" bIns="0"/>
                  <a:lstStyle/>
                  <a:p>
                    <a:endParaRPr lang="en-US"/>
                  </a:p>
                </p:txBody>
              </p:sp>
              <p:sp>
                <p:nvSpPr>
                  <p:cNvPr id="4243" name="Rectangle 147"/>
                  <p:cNvSpPr>
                    <a:spLocks/>
                  </p:cNvSpPr>
                  <p:nvPr/>
                </p:nvSpPr>
                <p:spPr bwMode="auto">
                  <a:xfrm>
                    <a:off x="322" y="0"/>
                    <a:ext cx="362" cy="227"/>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CNF</a:t>
                    </a:r>
                  </a:p>
                </p:txBody>
              </p:sp>
              <p:sp>
                <p:nvSpPr>
                  <p:cNvPr id="4244" name="Line 148"/>
                  <p:cNvSpPr>
                    <a:spLocks noChangeShapeType="1"/>
                  </p:cNvSpPr>
                  <p:nvPr/>
                </p:nvSpPr>
                <p:spPr bwMode="auto">
                  <a:xfrm>
                    <a:off x="0" y="83"/>
                    <a:ext cx="276" cy="0"/>
                  </a:xfrm>
                  <a:prstGeom prst="line">
                    <a:avLst/>
                  </a:prstGeom>
                  <a:noFill/>
                  <a:ln w="38100" cap="flat">
                    <a:solidFill>
                      <a:srgbClr val="0070C0"/>
                    </a:solidFill>
                    <a:prstDash val="solid"/>
                    <a:round/>
                    <a:headEnd type="none" w="med" len="med"/>
                    <a:tailEnd type="none" w="med" len="med"/>
                  </a:ln>
                </p:spPr>
                <p:txBody>
                  <a:bodyPr lIns="0" tIns="0" rIns="0" bIns="0"/>
                  <a:lstStyle/>
                  <a:p>
                    <a:endParaRPr lang="en-US"/>
                  </a:p>
                </p:txBody>
              </p:sp>
              <p:sp>
                <p:nvSpPr>
                  <p:cNvPr id="4245" name="Rectangle 149"/>
                  <p:cNvSpPr>
                    <a:spLocks/>
                  </p:cNvSpPr>
                  <p:nvPr/>
                </p:nvSpPr>
                <p:spPr bwMode="auto">
                  <a:xfrm>
                    <a:off x="322" y="219"/>
                    <a:ext cx="1139" cy="227"/>
                  </a:xfrm>
                  <a:prstGeom prst="rect">
                    <a:avLst/>
                  </a:prstGeom>
                  <a:noFill/>
                  <a:ln w="9525" cap="flat">
                    <a:noFill/>
                    <a:miter lim="800000"/>
                    <a:headEnd type="none" w="med" len="med"/>
                    <a:tailEnd type="none" w="med" len="med"/>
                  </a:ln>
                </p:spPr>
                <p:txBody>
                  <a:bodyPr wrap="none" lIns="38100" tIns="38100" rIns="38100" bIns="38100">
                    <a:spAutoFit/>
                  </a:bodyPr>
                  <a:lstStyle/>
                  <a:p>
                    <a:pPr algn="l"/>
                    <a:r>
                      <a:rPr lang="en-US" sz="1700" b="1" dirty="0">
                        <a:solidFill>
                          <a:schemeClr val="tx1"/>
                        </a:solidFill>
                        <a:latin typeface="Arial" charset="0"/>
                        <a:cs typeface="Arial" charset="0"/>
                        <a:sym typeface="Arial" charset="0"/>
                      </a:rPr>
                      <a:t>EDC/</a:t>
                    </a:r>
                    <a:r>
                      <a:rPr lang="en-US" sz="1700" b="1" dirty="0" err="1">
                        <a:solidFill>
                          <a:schemeClr val="tx1"/>
                        </a:solidFill>
                        <a:latin typeface="Arial" charset="0"/>
                        <a:cs typeface="Arial" charset="0"/>
                        <a:sym typeface="Arial" charset="0"/>
                      </a:rPr>
                      <a:t>sulfo</a:t>
                    </a:r>
                    <a:r>
                      <a:rPr lang="en-US" sz="1700" b="1" dirty="0">
                        <a:solidFill>
                          <a:schemeClr val="tx1"/>
                        </a:solidFill>
                        <a:latin typeface="Arial" charset="0"/>
                        <a:cs typeface="Arial" charset="0"/>
                        <a:sym typeface="Arial" charset="0"/>
                      </a:rPr>
                      <a:t>-NHS</a:t>
                    </a:r>
                  </a:p>
                </p:txBody>
              </p:sp>
            </p:grpSp>
          </p:grpSp>
          <p:sp>
            <p:nvSpPr>
              <p:cNvPr id="4246" name="Rectangle 150"/>
              <p:cNvSpPr>
                <a:spLocks/>
              </p:cNvSpPr>
              <p:nvPr/>
            </p:nvSpPr>
            <p:spPr bwMode="auto">
              <a:xfrm>
                <a:off x="112" y="8078"/>
                <a:ext cx="8384" cy="712"/>
              </a:xfrm>
              <a:prstGeom prst="rect">
                <a:avLst/>
              </a:prstGeom>
              <a:noFill/>
              <a:ln w="12700" cap="rnd">
                <a:noFill/>
                <a:round/>
                <a:headEnd type="none" w="med" len="med"/>
                <a:tailEnd type="none" w="med" len="med"/>
              </a:ln>
            </p:spPr>
            <p:txBody>
              <a:bodyPr lIns="38100" tIns="38100" rIns="38100" bIns="38100"/>
              <a:lstStyle/>
              <a:p>
                <a:pPr algn="just"/>
                <a:r>
                  <a:rPr lang="en-US" sz="1700" dirty="0">
                    <a:solidFill>
                      <a:schemeClr val="tx1"/>
                    </a:solidFill>
                    <a:latin typeface="Arial" charset="0"/>
                    <a:cs typeface="Arial" charset="0"/>
                    <a:sym typeface="Arial" charset="0"/>
                  </a:rPr>
                  <a:t>X-ray photoelectron spectroscopy (XPS) high resolution spectra for the S 2p and N 1s binding energy regions for the following samples: etched carbon </a:t>
                </a:r>
                <a:r>
                  <a:rPr lang="en-US" sz="1700" dirty="0" err="1">
                    <a:solidFill>
                      <a:schemeClr val="tx1"/>
                    </a:solidFill>
                    <a:latin typeface="Arial" charset="0"/>
                    <a:cs typeface="Arial" charset="0"/>
                    <a:sym typeface="Arial" charset="0"/>
                  </a:rPr>
                  <a:t>nanofiber</a:t>
                </a:r>
                <a:r>
                  <a:rPr lang="en-US" sz="1700" dirty="0">
                    <a:solidFill>
                      <a:schemeClr val="tx1"/>
                    </a:solidFill>
                    <a:latin typeface="Arial" charset="0"/>
                    <a:cs typeface="Arial" charset="0"/>
                    <a:sym typeface="Arial" charset="0"/>
                  </a:rPr>
                  <a:t>, EDC/s-NHS modified carbon </a:t>
                </a:r>
                <a:r>
                  <a:rPr lang="en-US" sz="1700" dirty="0" err="1">
                    <a:solidFill>
                      <a:schemeClr val="tx1"/>
                    </a:solidFill>
                    <a:latin typeface="Arial" charset="0"/>
                    <a:cs typeface="Arial" charset="0"/>
                    <a:sym typeface="Arial" charset="0"/>
                  </a:rPr>
                  <a:t>nanofiber</a:t>
                </a:r>
                <a:r>
                  <a:rPr lang="en-US" sz="1700" dirty="0">
                    <a:solidFill>
                      <a:schemeClr val="tx1"/>
                    </a:solidFill>
                    <a:latin typeface="Arial" charset="0"/>
                    <a:cs typeface="Arial" charset="0"/>
                    <a:sym typeface="Arial" charset="0"/>
                  </a:rPr>
                  <a:t> and </a:t>
                </a:r>
                <a:r>
                  <a:rPr lang="en-US" sz="1700" dirty="0" err="1">
                    <a:solidFill>
                      <a:schemeClr val="tx1"/>
                    </a:solidFill>
                    <a:latin typeface="Arial" charset="0"/>
                    <a:cs typeface="Arial" charset="0"/>
                    <a:sym typeface="Arial" charset="0"/>
                  </a:rPr>
                  <a:t>ChOx</a:t>
                </a:r>
                <a:r>
                  <a:rPr lang="en-US" sz="1700" dirty="0">
                    <a:solidFill>
                      <a:schemeClr val="tx1"/>
                    </a:solidFill>
                    <a:latin typeface="Arial" charset="0"/>
                    <a:cs typeface="Arial" charset="0"/>
                    <a:sym typeface="Arial" charset="0"/>
                  </a:rPr>
                  <a:t> modified carbon </a:t>
                </a:r>
                <a:r>
                  <a:rPr lang="en-US" sz="1700" dirty="0" err="1">
                    <a:solidFill>
                      <a:schemeClr val="tx1"/>
                    </a:solidFill>
                    <a:latin typeface="Arial" charset="0"/>
                    <a:cs typeface="Arial" charset="0"/>
                    <a:sym typeface="Arial" charset="0"/>
                  </a:rPr>
                  <a:t>nanofiber</a:t>
                </a:r>
                <a:r>
                  <a:rPr lang="en-US" sz="1700" dirty="0">
                    <a:solidFill>
                      <a:schemeClr val="tx1"/>
                    </a:solidFill>
                    <a:latin typeface="Arial" charset="0"/>
                    <a:cs typeface="Arial" charset="0"/>
                    <a:sym typeface="Arial" charset="0"/>
                  </a:rPr>
                  <a:t>.  The XPS analysis was conducted using an Al </a:t>
                </a:r>
                <a:r>
                  <a:rPr lang="en-US" sz="1700" dirty="0" err="1">
                    <a:solidFill>
                      <a:schemeClr val="tx1"/>
                    </a:solidFill>
                    <a:latin typeface="Arial" charset="0"/>
                    <a:cs typeface="Arial" charset="0"/>
                    <a:sym typeface="Arial" charset="0"/>
                  </a:rPr>
                  <a:t>Kα</a:t>
                </a:r>
                <a:r>
                  <a:rPr lang="en-US" sz="1700" dirty="0">
                    <a:solidFill>
                      <a:schemeClr val="tx1"/>
                    </a:solidFill>
                    <a:latin typeface="Arial" charset="0"/>
                    <a:cs typeface="Arial" charset="0"/>
                    <a:sym typeface="Arial" charset="0"/>
                  </a:rPr>
                  <a:t> 350W monochromatic X-ray source with a 45ºtake off-angle. A schematic representation of each modification is shown on the right.</a:t>
                </a:r>
              </a:p>
            </p:txBody>
          </p:sp>
          <p:pic>
            <p:nvPicPr>
              <p:cNvPr id="4247" name="Picture 151"/>
              <p:cNvPicPr>
                <a:picLocks noChangeAspect="1" noChangeArrowheads="1"/>
              </p:cNvPicPr>
              <p:nvPr/>
            </p:nvPicPr>
            <p:blipFill>
              <a:blip r:embed="rId26"/>
              <a:srcRect/>
              <a:stretch>
                <a:fillRect/>
              </a:stretch>
            </p:blipFill>
            <p:spPr bwMode="auto">
              <a:xfrm>
                <a:off x="672" y="432"/>
                <a:ext cx="4790" cy="2503"/>
              </a:xfrm>
              <a:prstGeom prst="rect">
                <a:avLst/>
              </a:prstGeom>
              <a:noFill/>
              <a:ln w="9525" cap="flat">
                <a:noFill/>
                <a:miter lim="800000"/>
                <a:headEnd/>
                <a:tailEnd/>
              </a:ln>
            </p:spPr>
          </p:pic>
          <p:grpSp>
            <p:nvGrpSpPr>
              <p:cNvPr id="4248" name="Group 152"/>
              <p:cNvGrpSpPr>
                <a:grpSpLocks/>
              </p:cNvGrpSpPr>
              <p:nvPr/>
            </p:nvGrpSpPr>
            <p:grpSpPr bwMode="auto">
              <a:xfrm>
                <a:off x="192" y="3184"/>
                <a:ext cx="8264" cy="2048"/>
                <a:chOff x="0" y="0"/>
                <a:chExt cx="8264" cy="2048"/>
              </a:xfrm>
            </p:grpSpPr>
            <p:grpSp>
              <p:nvGrpSpPr>
                <p:cNvPr id="4249" name="Group 153"/>
                <p:cNvGrpSpPr>
                  <a:grpSpLocks/>
                </p:cNvGrpSpPr>
                <p:nvPr/>
              </p:nvGrpSpPr>
              <p:grpSpPr bwMode="auto">
                <a:xfrm>
                  <a:off x="6048" y="544"/>
                  <a:ext cx="2216" cy="1496"/>
                  <a:chOff x="0" y="0"/>
                  <a:chExt cx="2216" cy="1496"/>
                </a:xfrm>
              </p:grpSpPr>
              <p:pic>
                <p:nvPicPr>
                  <p:cNvPr id="4250" name="Picture 154"/>
                  <p:cNvPicPr>
                    <a:picLocks noChangeAspect="1" noChangeArrowheads="1"/>
                  </p:cNvPicPr>
                  <p:nvPr/>
                </p:nvPicPr>
                <p:blipFill>
                  <a:blip r:embed="rId16"/>
                  <a:srcRect/>
                  <a:stretch>
                    <a:fillRect/>
                  </a:stretch>
                </p:blipFill>
                <p:spPr bwMode="auto">
                  <a:xfrm>
                    <a:off x="666" y="136"/>
                    <a:ext cx="1082" cy="1314"/>
                  </a:xfrm>
                  <a:prstGeom prst="rect">
                    <a:avLst/>
                  </a:prstGeom>
                  <a:noFill/>
                  <a:ln w="9525" cap="flat">
                    <a:noFill/>
                    <a:miter lim="800000"/>
                    <a:headEnd/>
                    <a:tailEnd/>
                  </a:ln>
                </p:spPr>
              </p:pic>
              <p:sp>
                <p:nvSpPr>
                  <p:cNvPr id="4251" name="Rectangle 155"/>
                  <p:cNvSpPr>
                    <a:spLocks/>
                  </p:cNvSpPr>
                  <p:nvPr/>
                </p:nvSpPr>
                <p:spPr bwMode="auto">
                  <a:xfrm>
                    <a:off x="0" y="0"/>
                    <a:ext cx="2216" cy="1496"/>
                  </a:xfrm>
                  <a:prstGeom prst="rect">
                    <a:avLst/>
                  </a:prstGeom>
                  <a:noFill/>
                  <a:ln w="57150" cap="flat">
                    <a:solidFill>
                      <a:srgbClr val="00B050"/>
                    </a:solidFill>
                    <a:prstDash val="solid"/>
                    <a:round/>
                    <a:headEnd type="none" w="med" len="med"/>
                    <a:tailEnd type="none" w="med" len="med"/>
                  </a:ln>
                </p:spPr>
                <p:txBody>
                  <a:bodyPr lIns="0" tIns="0" rIns="0" bIns="0"/>
                  <a:lstStyle/>
                  <a:p>
                    <a:endParaRPr lang="en-US"/>
                  </a:p>
                </p:txBody>
              </p:sp>
            </p:grpSp>
            <p:grpSp>
              <p:nvGrpSpPr>
                <p:cNvPr id="4252" name="Group 156"/>
                <p:cNvGrpSpPr>
                  <a:grpSpLocks/>
                </p:cNvGrpSpPr>
                <p:nvPr/>
              </p:nvGrpSpPr>
              <p:grpSpPr bwMode="auto">
                <a:xfrm>
                  <a:off x="3024" y="0"/>
                  <a:ext cx="2216" cy="2040"/>
                  <a:chOff x="0" y="0"/>
                  <a:chExt cx="2216" cy="2040"/>
                </a:xfrm>
              </p:grpSpPr>
              <p:pic>
                <p:nvPicPr>
                  <p:cNvPr id="4253" name="Picture 157"/>
                  <p:cNvPicPr>
                    <a:picLocks noChangeAspect="1" noChangeArrowheads="1"/>
                  </p:cNvPicPr>
                  <p:nvPr/>
                </p:nvPicPr>
                <p:blipFill>
                  <a:blip r:embed="rId22"/>
                  <a:srcRect l="8195" r="16393"/>
                  <a:stretch>
                    <a:fillRect/>
                  </a:stretch>
                </p:blipFill>
                <p:spPr bwMode="auto">
                  <a:xfrm>
                    <a:off x="396" y="90"/>
                    <a:ext cx="1582" cy="1859"/>
                  </a:xfrm>
                  <a:prstGeom prst="rect">
                    <a:avLst/>
                  </a:prstGeom>
                  <a:noFill/>
                  <a:ln w="9525" cap="flat">
                    <a:noFill/>
                    <a:miter lim="800000"/>
                    <a:headEnd/>
                    <a:tailEnd/>
                  </a:ln>
                </p:spPr>
              </p:pic>
              <p:sp>
                <p:nvSpPr>
                  <p:cNvPr id="4254" name="Rectangle 158"/>
                  <p:cNvSpPr>
                    <a:spLocks/>
                  </p:cNvSpPr>
                  <p:nvPr/>
                </p:nvSpPr>
                <p:spPr bwMode="auto">
                  <a:xfrm>
                    <a:off x="0" y="0"/>
                    <a:ext cx="2216" cy="2040"/>
                  </a:xfrm>
                  <a:prstGeom prst="rect">
                    <a:avLst/>
                  </a:prstGeom>
                  <a:noFill/>
                  <a:ln w="57150" cap="flat">
                    <a:solidFill>
                      <a:srgbClr val="00B0F0"/>
                    </a:solidFill>
                    <a:prstDash val="solid"/>
                    <a:round/>
                    <a:headEnd type="none" w="med" len="med"/>
                    <a:tailEnd type="none" w="med" len="med"/>
                  </a:ln>
                </p:spPr>
                <p:txBody>
                  <a:bodyPr lIns="0" tIns="0" rIns="0" bIns="0"/>
                  <a:lstStyle/>
                  <a:p>
                    <a:endParaRPr lang="en-US"/>
                  </a:p>
                </p:txBody>
              </p:sp>
            </p:grpSp>
            <p:grpSp>
              <p:nvGrpSpPr>
                <p:cNvPr id="4255" name="Group 159"/>
                <p:cNvGrpSpPr>
                  <a:grpSpLocks/>
                </p:cNvGrpSpPr>
                <p:nvPr/>
              </p:nvGrpSpPr>
              <p:grpSpPr bwMode="auto">
                <a:xfrm>
                  <a:off x="0" y="552"/>
                  <a:ext cx="2216" cy="1496"/>
                  <a:chOff x="0" y="0"/>
                  <a:chExt cx="2216" cy="1496"/>
                </a:xfrm>
              </p:grpSpPr>
              <p:pic>
                <p:nvPicPr>
                  <p:cNvPr id="4256" name="Picture 160"/>
                  <p:cNvPicPr>
                    <a:picLocks noChangeAspect="1" noChangeArrowheads="1"/>
                  </p:cNvPicPr>
                  <p:nvPr/>
                </p:nvPicPr>
                <p:blipFill>
                  <a:blip r:embed="rId19"/>
                  <a:srcRect l="4787"/>
                  <a:stretch>
                    <a:fillRect/>
                  </a:stretch>
                </p:blipFill>
                <p:spPr bwMode="auto">
                  <a:xfrm>
                    <a:off x="598" y="181"/>
                    <a:ext cx="1192" cy="1162"/>
                  </a:xfrm>
                  <a:prstGeom prst="rect">
                    <a:avLst/>
                  </a:prstGeom>
                  <a:noFill/>
                  <a:ln w="9525" cap="flat">
                    <a:noFill/>
                    <a:miter lim="800000"/>
                    <a:headEnd/>
                    <a:tailEnd/>
                  </a:ln>
                </p:spPr>
              </p:pic>
              <p:sp>
                <p:nvSpPr>
                  <p:cNvPr id="4257" name="Rectangle 161"/>
                  <p:cNvSpPr>
                    <a:spLocks/>
                  </p:cNvSpPr>
                  <p:nvPr/>
                </p:nvSpPr>
                <p:spPr bwMode="auto">
                  <a:xfrm>
                    <a:off x="0" y="0"/>
                    <a:ext cx="2216" cy="1496"/>
                  </a:xfrm>
                  <a:prstGeom prst="rect">
                    <a:avLst/>
                  </a:prstGeom>
                  <a:noFill/>
                  <a:ln w="57150" cap="flat">
                    <a:solidFill>
                      <a:srgbClr val="0070C0"/>
                    </a:solidFill>
                    <a:prstDash val="solid"/>
                    <a:round/>
                    <a:headEnd type="none" w="med" len="med"/>
                    <a:tailEnd type="none" w="med" len="med"/>
                  </a:ln>
                </p:spPr>
                <p:txBody>
                  <a:bodyPr lIns="0" tIns="0" rIns="0" bIns="0"/>
                  <a:lstStyle/>
                  <a:p>
                    <a:endParaRPr lang="en-US"/>
                  </a:p>
                </p:txBody>
              </p:sp>
            </p:grpSp>
            <p:sp>
              <p:nvSpPr>
                <p:cNvPr id="4258" name="AutoShape 162"/>
                <p:cNvSpPr>
                  <a:spLocks/>
                </p:cNvSpPr>
                <p:nvPr/>
              </p:nvSpPr>
              <p:spPr bwMode="auto">
                <a:xfrm>
                  <a:off x="2256" y="1280"/>
                  <a:ext cx="644" cy="133"/>
                </a:xfrm>
                <a:custGeom>
                  <a:avLst/>
                  <a:gdLst>
                    <a:gd name="T0" fmla="*/ 10800 w 21600"/>
                    <a:gd name="T1" fmla="*/ 10800 h 21600"/>
                  </a:gdLst>
                  <a:ahLst/>
                  <a:cxnLst>
                    <a:cxn ang="0">
                      <a:pos x="T0" y="T1"/>
                    </a:cxn>
                  </a:cxnLst>
                  <a:rect l="0" t="0" r="r" b="b"/>
                  <a:pathLst>
                    <a:path w="21600" h="21600">
                      <a:moveTo>
                        <a:pt x="0" y="4500"/>
                      </a:moveTo>
                      <a:lnTo>
                        <a:pt x="140" y="4500"/>
                      </a:lnTo>
                      <a:lnTo>
                        <a:pt x="140" y="17100"/>
                      </a:lnTo>
                      <a:lnTo>
                        <a:pt x="0" y="17100"/>
                      </a:lnTo>
                      <a:close/>
                      <a:moveTo>
                        <a:pt x="279" y="4500"/>
                      </a:moveTo>
                      <a:lnTo>
                        <a:pt x="558" y="4500"/>
                      </a:lnTo>
                      <a:lnTo>
                        <a:pt x="558" y="17100"/>
                      </a:lnTo>
                      <a:lnTo>
                        <a:pt x="279" y="17100"/>
                      </a:lnTo>
                      <a:close/>
                      <a:moveTo>
                        <a:pt x="698" y="4500"/>
                      </a:moveTo>
                      <a:lnTo>
                        <a:pt x="19367" y="4500"/>
                      </a:lnTo>
                      <a:lnTo>
                        <a:pt x="19367" y="0"/>
                      </a:lnTo>
                      <a:lnTo>
                        <a:pt x="21600" y="10800"/>
                      </a:lnTo>
                      <a:lnTo>
                        <a:pt x="19367" y="21600"/>
                      </a:lnTo>
                      <a:lnTo>
                        <a:pt x="19367" y="17100"/>
                      </a:lnTo>
                      <a:lnTo>
                        <a:pt x="698" y="17100"/>
                      </a:lnTo>
                      <a:close/>
                      <a:moveTo>
                        <a:pt x="698" y="4500"/>
                      </a:moveTo>
                    </a:path>
                  </a:pathLst>
                </a:custGeom>
                <a:solidFill>
                  <a:srgbClr val="0000FF"/>
                </a:solidFill>
                <a:ln w="55000" cap="flat">
                  <a:solidFill>
                    <a:srgbClr val="FFFFFF"/>
                  </a:solidFill>
                  <a:prstDash val="solid"/>
                  <a:round/>
                  <a:headEnd type="none" w="med" len="med"/>
                  <a:tailEnd type="none" w="med" len="med"/>
                </a:ln>
              </p:spPr>
              <p:txBody>
                <a:bodyPr lIns="0" tIns="0" rIns="0" bIns="0"/>
                <a:lstStyle/>
                <a:p>
                  <a:endParaRPr lang="en-US"/>
                </a:p>
              </p:txBody>
            </p:sp>
            <p:sp>
              <p:nvSpPr>
                <p:cNvPr id="4259" name="AutoShape 163"/>
                <p:cNvSpPr>
                  <a:spLocks/>
                </p:cNvSpPr>
                <p:nvPr/>
              </p:nvSpPr>
              <p:spPr bwMode="auto">
                <a:xfrm>
                  <a:off x="5328" y="1280"/>
                  <a:ext cx="644" cy="133"/>
                </a:xfrm>
                <a:custGeom>
                  <a:avLst/>
                  <a:gdLst>
                    <a:gd name="T0" fmla="*/ 10800 w 21600"/>
                    <a:gd name="T1" fmla="*/ 10800 h 21600"/>
                  </a:gdLst>
                  <a:ahLst/>
                  <a:cxnLst>
                    <a:cxn ang="0">
                      <a:pos x="T0" y="T1"/>
                    </a:cxn>
                  </a:cxnLst>
                  <a:rect l="0" t="0" r="r" b="b"/>
                  <a:pathLst>
                    <a:path w="21600" h="21600">
                      <a:moveTo>
                        <a:pt x="0" y="4500"/>
                      </a:moveTo>
                      <a:lnTo>
                        <a:pt x="140" y="4500"/>
                      </a:lnTo>
                      <a:lnTo>
                        <a:pt x="140" y="17100"/>
                      </a:lnTo>
                      <a:lnTo>
                        <a:pt x="0" y="17100"/>
                      </a:lnTo>
                      <a:close/>
                      <a:moveTo>
                        <a:pt x="279" y="4500"/>
                      </a:moveTo>
                      <a:lnTo>
                        <a:pt x="558" y="4500"/>
                      </a:lnTo>
                      <a:lnTo>
                        <a:pt x="558" y="17100"/>
                      </a:lnTo>
                      <a:lnTo>
                        <a:pt x="279" y="17100"/>
                      </a:lnTo>
                      <a:close/>
                      <a:moveTo>
                        <a:pt x="698" y="4500"/>
                      </a:moveTo>
                      <a:lnTo>
                        <a:pt x="19367" y="4500"/>
                      </a:lnTo>
                      <a:lnTo>
                        <a:pt x="19367" y="0"/>
                      </a:lnTo>
                      <a:lnTo>
                        <a:pt x="21600" y="10800"/>
                      </a:lnTo>
                      <a:lnTo>
                        <a:pt x="19367" y="21600"/>
                      </a:lnTo>
                      <a:lnTo>
                        <a:pt x="19367" y="17100"/>
                      </a:lnTo>
                      <a:lnTo>
                        <a:pt x="698" y="17100"/>
                      </a:lnTo>
                      <a:close/>
                      <a:moveTo>
                        <a:pt x="698" y="4500"/>
                      </a:moveTo>
                    </a:path>
                  </a:pathLst>
                </a:custGeom>
                <a:solidFill>
                  <a:srgbClr val="0000FF"/>
                </a:solidFill>
                <a:ln w="55000" cap="flat">
                  <a:solidFill>
                    <a:srgbClr val="FFFFFF"/>
                  </a:solidFill>
                  <a:prstDash val="solid"/>
                  <a:round/>
                  <a:headEnd type="none" w="med" len="med"/>
                  <a:tailEnd type="none" w="med" len="med"/>
                </a:ln>
              </p:spPr>
              <p:txBody>
                <a:bodyPr lIns="0" tIns="0" rIns="0" bIns="0"/>
                <a:lstStyle/>
                <a:p>
                  <a:endParaRPr lang="en-US"/>
                </a:p>
              </p:txBody>
            </p:sp>
          </p:grpSp>
          <p:sp>
            <p:nvSpPr>
              <p:cNvPr id="4260" name="Rectangle 164"/>
              <p:cNvSpPr>
                <a:spLocks/>
              </p:cNvSpPr>
              <p:nvPr/>
            </p:nvSpPr>
            <p:spPr bwMode="auto">
              <a:xfrm>
                <a:off x="5616" y="672"/>
                <a:ext cx="2888" cy="1216"/>
              </a:xfrm>
              <a:prstGeom prst="rect">
                <a:avLst/>
              </a:prstGeom>
              <a:noFill/>
              <a:ln w="12700" cap="rnd">
                <a:noFill/>
                <a:round/>
                <a:headEnd type="none" w="med" len="med"/>
                <a:tailEnd type="none" w="med" len="med"/>
              </a:ln>
            </p:spPr>
            <p:txBody>
              <a:bodyPr lIns="38100" tIns="38100" rIns="38100" bIns="38100"/>
              <a:lstStyle/>
              <a:p>
                <a:pPr algn="just"/>
                <a:r>
                  <a:rPr lang="en-US" sz="1700" dirty="0">
                    <a:solidFill>
                      <a:schemeClr val="tx1"/>
                    </a:solidFill>
                    <a:latin typeface="Arial" charset="0"/>
                    <a:cs typeface="Arial" charset="0"/>
                    <a:sym typeface="Arial" charset="0"/>
                  </a:rPr>
                  <a:t>X-ray photoelectron spectroscopy (XPS) high resolution spectra for the Ni 2p to a unpolished CNF electrode followed by mechanical polishing and electrochemical etch in 1M </a:t>
                </a:r>
                <a:r>
                  <a:rPr lang="en-US" sz="1700" dirty="0" err="1">
                    <a:solidFill>
                      <a:schemeClr val="tx1"/>
                    </a:solidFill>
                    <a:latin typeface="Arial" charset="0"/>
                    <a:cs typeface="Arial" charset="0"/>
                    <a:sym typeface="Arial" charset="0"/>
                  </a:rPr>
                  <a:t>NaOH</a:t>
                </a:r>
                <a:r>
                  <a:rPr lang="en-US" sz="1700" dirty="0">
                    <a:solidFill>
                      <a:schemeClr val="tx1"/>
                    </a:solidFill>
                    <a:latin typeface="Arial" charset="0"/>
                    <a:cs typeface="Arial" charset="0"/>
                    <a:sym typeface="Arial" charset="0"/>
                  </a:rPr>
                  <a:t> </a:t>
                </a:r>
                <a:r>
                  <a:rPr lang="en-US" sz="1700" dirty="0" err="1">
                    <a:solidFill>
                      <a:schemeClr val="tx1"/>
                    </a:solidFill>
                    <a:latin typeface="Arial" charset="0"/>
                    <a:cs typeface="Arial" charset="0"/>
                    <a:sym typeface="Arial" charset="0"/>
                  </a:rPr>
                  <a:t>priot</a:t>
                </a:r>
                <a:r>
                  <a:rPr lang="en-US" sz="1700" dirty="0">
                    <a:solidFill>
                      <a:schemeClr val="tx1"/>
                    </a:solidFill>
                    <a:latin typeface="Arial" charset="0"/>
                    <a:cs typeface="Arial" charset="0"/>
                    <a:sym typeface="Arial" charset="0"/>
                  </a:rPr>
                  <a:t> to </a:t>
                </a:r>
                <a:r>
                  <a:rPr lang="en-US" sz="1700" dirty="0" err="1">
                    <a:solidFill>
                      <a:schemeClr val="tx1"/>
                    </a:solidFill>
                    <a:latin typeface="Arial" charset="0"/>
                    <a:cs typeface="Arial" charset="0"/>
                    <a:sym typeface="Arial" charset="0"/>
                  </a:rPr>
                  <a:t>ChOx</a:t>
                </a:r>
                <a:r>
                  <a:rPr lang="en-US" sz="1700" dirty="0">
                    <a:solidFill>
                      <a:schemeClr val="tx1"/>
                    </a:solidFill>
                    <a:latin typeface="Arial" charset="0"/>
                    <a:cs typeface="Arial" charset="0"/>
                    <a:sym typeface="Arial" charset="0"/>
                  </a:rPr>
                  <a:t> immobilization to ensure a surface without Ni catalyst.</a:t>
                </a:r>
              </a:p>
            </p:txBody>
          </p:sp>
          <p:sp>
            <p:nvSpPr>
              <p:cNvPr id="4261" name="Rectangle 165"/>
              <p:cNvSpPr>
                <a:spLocks/>
              </p:cNvSpPr>
              <p:nvPr/>
            </p:nvSpPr>
            <p:spPr bwMode="auto">
              <a:xfrm>
                <a:off x="48" y="48"/>
                <a:ext cx="8552" cy="336"/>
              </a:xfrm>
              <a:prstGeom prst="rect">
                <a:avLst/>
              </a:prstGeom>
              <a:noFill/>
              <a:ln w="9525" cap="flat">
                <a:noFill/>
                <a:miter lim="800000"/>
                <a:headEnd type="none" w="med" len="med"/>
                <a:tailEnd type="none" w="med" len="med"/>
              </a:ln>
            </p:spPr>
            <p:txBody>
              <a:bodyPr lIns="38100" tIns="38100" rIns="38100" bIns="38100"/>
              <a:lstStyle/>
              <a:p>
                <a:r>
                  <a:rPr lang="en-US" sz="3000" b="1" dirty="0" err="1">
                    <a:solidFill>
                      <a:schemeClr val="tx1"/>
                    </a:solidFill>
                    <a:latin typeface="Arial" charset="0"/>
                    <a:cs typeface="Arial" charset="0"/>
                    <a:sym typeface="Arial" charset="0"/>
                  </a:rPr>
                  <a:t>Xray</a:t>
                </a:r>
                <a:r>
                  <a:rPr lang="en-US" sz="3000" b="1" dirty="0">
                    <a:solidFill>
                      <a:schemeClr val="tx1"/>
                    </a:solidFill>
                    <a:latin typeface="Arial" charset="0"/>
                    <a:cs typeface="Arial" charset="0"/>
                    <a:sym typeface="Arial" charset="0"/>
                  </a:rPr>
                  <a:t> Photoelectron Spectroscopy</a:t>
                </a:r>
              </a:p>
            </p:txBody>
          </p:sp>
          <p:sp>
            <p:nvSpPr>
              <p:cNvPr id="4262" name="Line 166"/>
              <p:cNvSpPr>
                <a:spLocks noChangeShapeType="1"/>
              </p:cNvSpPr>
              <p:nvPr/>
            </p:nvSpPr>
            <p:spPr bwMode="auto">
              <a:xfrm>
                <a:off x="192" y="3072"/>
                <a:ext cx="8160" cy="1"/>
              </a:xfrm>
              <a:prstGeom prst="line">
                <a:avLst/>
              </a:prstGeom>
              <a:noFill/>
              <a:ln w="57150" cap="flat">
                <a:solidFill>
                  <a:srgbClr val="0070C0"/>
                </a:solidFill>
                <a:prstDash val="dash"/>
                <a:round/>
                <a:headEnd type="none" w="med" len="med"/>
                <a:tailEnd type="none" w="med" len="med"/>
              </a:ln>
            </p:spPr>
            <p:txBody>
              <a:bodyPr lIns="0" tIns="0" rIns="0" bIns="0"/>
              <a:lstStyle/>
              <a:p>
                <a:endParaRPr lang="en-US"/>
              </a:p>
            </p:txBody>
          </p:sp>
        </p:grpSp>
        <p:pic>
          <p:nvPicPr>
            <p:cNvPr id="4169" name="Picture 73"/>
            <p:cNvPicPr>
              <a:picLocks noChangeAspect="1" noChangeArrowheads="1"/>
            </p:cNvPicPr>
            <p:nvPr/>
          </p:nvPicPr>
          <p:blipFill>
            <a:blip r:embed="rId27"/>
            <a:srcRect/>
            <a:stretch>
              <a:fillRect/>
            </a:stretch>
          </p:blipFill>
          <p:spPr bwMode="auto">
            <a:xfrm>
              <a:off x="25414771" y="10294471"/>
              <a:ext cx="5522429" cy="4335929"/>
            </a:xfrm>
            <a:prstGeom prst="rect">
              <a:avLst/>
            </a:prstGeom>
            <a:noFill/>
            <a:ln w="12700" cap="rnd">
              <a:noFill/>
              <a:round/>
              <a:headEnd/>
              <a:tailEnd/>
            </a:ln>
          </p:spPr>
        </p:pic>
        <p:sp>
          <p:nvSpPr>
            <p:cNvPr id="4171" name="Rectangle 75"/>
            <p:cNvSpPr>
              <a:spLocks/>
            </p:cNvSpPr>
            <p:nvPr/>
          </p:nvSpPr>
          <p:spPr bwMode="auto">
            <a:xfrm>
              <a:off x="30784800" y="10896600"/>
              <a:ext cx="4191000" cy="2590800"/>
            </a:xfrm>
            <a:prstGeom prst="rect">
              <a:avLst/>
            </a:prstGeom>
            <a:noFill/>
            <a:ln w="9525" cap="flat">
              <a:noFill/>
              <a:miter lim="800000"/>
              <a:headEnd type="none" w="med" len="med"/>
              <a:tailEnd type="none" w="med" len="med"/>
            </a:ln>
          </p:spPr>
          <p:txBody>
            <a:bodyPr lIns="35243" tIns="35243" rIns="35243" bIns="35243"/>
            <a:lstStyle/>
            <a:p>
              <a:pPr algn="just"/>
              <a:r>
                <a:rPr lang="en-US" sz="1700" dirty="0" err="1">
                  <a:solidFill>
                    <a:schemeClr val="tx1"/>
                  </a:solidFill>
                  <a:latin typeface="Arial" charset="0"/>
                  <a:cs typeface="Arial" charset="0"/>
                  <a:sym typeface="Arial" charset="0"/>
                </a:rPr>
                <a:t>Amperometric</a:t>
              </a:r>
              <a:r>
                <a:rPr lang="en-US" sz="1700" dirty="0">
                  <a:solidFill>
                    <a:schemeClr val="tx1"/>
                  </a:solidFill>
                  <a:latin typeface="Arial" charset="0"/>
                  <a:cs typeface="Arial" charset="0"/>
                  <a:sym typeface="Arial" charset="0"/>
                </a:rPr>
                <a:t> Response of the Cholesterol </a:t>
              </a:r>
              <a:r>
                <a:rPr lang="en-US" sz="1700" dirty="0" err="1">
                  <a:solidFill>
                    <a:schemeClr val="tx1"/>
                  </a:solidFill>
                  <a:latin typeface="Arial" charset="0"/>
                  <a:cs typeface="Arial" charset="0"/>
                  <a:sym typeface="Arial" charset="0"/>
                </a:rPr>
                <a:t>Oxidase</a:t>
              </a:r>
              <a:r>
                <a:rPr lang="en-US" sz="1700" dirty="0">
                  <a:solidFill>
                    <a:schemeClr val="tx1"/>
                  </a:solidFill>
                  <a:latin typeface="Arial" charset="0"/>
                  <a:cs typeface="Arial" charset="0"/>
                  <a:sym typeface="Arial" charset="0"/>
                </a:rPr>
                <a:t> modified CNF to 50 µL addition of 0.5 % Cholesterol 10 % Triton.  The applied potential was 0.6 V </a:t>
              </a:r>
              <a:r>
                <a:rPr lang="en-US" sz="1700" dirty="0" err="1">
                  <a:solidFill>
                    <a:schemeClr val="tx1"/>
                  </a:solidFill>
                  <a:latin typeface="Arial" charset="0"/>
                  <a:cs typeface="Arial" charset="0"/>
                  <a:sym typeface="Arial" charset="0"/>
                </a:rPr>
                <a:t>vs</a:t>
              </a:r>
              <a:r>
                <a:rPr lang="en-US" sz="1700" dirty="0">
                  <a:solidFill>
                    <a:schemeClr val="tx1"/>
                  </a:solidFill>
                  <a:latin typeface="Arial" charset="0"/>
                  <a:cs typeface="Arial" charset="0"/>
                  <a:sym typeface="Arial" charset="0"/>
                </a:rPr>
                <a:t> Ag/</a:t>
              </a:r>
              <a:r>
                <a:rPr lang="en-US" sz="1700" dirty="0" err="1">
                  <a:solidFill>
                    <a:schemeClr val="tx1"/>
                  </a:solidFill>
                  <a:latin typeface="Arial" charset="0"/>
                  <a:cs typeface="Arial" charset="0"/>
                  <a:sym typeface="Arial" charset="0"/>
                </a:rPr>
                <a:t>AgCl</a:t>
              </a:r>
              <a:endParaRPr lang="en-US" sz="1700" dirty="0">
                <a:solidFill>
                  <a:schemeClr val="tx1"/>
                </a:solidFill>
                <a:latin typeface="Arial" charset="0"/>
                <a:cs typeface="Arial" charset="0"/>
                <a:sym typeface="Arial" charset="0"/>
              </a:endParaRPr>
            </a:p>
          </p:txBody>
        </p:sp>
        <p:sp>
          <p:nvSpPr>
            <p:cNvPr id="4172" name="Rectangle 76"/>
            <p:cNvSpPr>
              <a:spLocks/>
            </p:cNvSpPr>
            <p:nvPr/>
          </p:nvSpPr>
          <p:spPr bwMode="auto">
            <a:xfrm>
              <a:off x="30688721" y="9296400"/>
              <a:ext cx="5925378" cy="860612"/>
            </a:xfrm>
            <a:prstGeom prst="rect">
              <a:avLst/>
            </a:prstGeom>
            <a:noFill/>
            <a:ln w="9525" cap="flat">
              <a:noFill/>
              <a:miter lim="800000"/>
              <a:headEnd type="none" w="med" len="med"/>
              <a:tailEnd type="none" w="med" len="med"/>
            </a:ln>
          </p:spPr>
          <p:txBody>
            <a:bodyPr lIns="35243" tIns="35243" rIns="35243" bIns="35243"/>
            <a:lstStyle/>
            <a:p>
              <a:pPr algn="just"/>
              <a:r>
                <a:rPr lang="en-US" sz="1700" dirty="0">
                  <a:solidFill>
                    <a:schemeClr val="tx1"/>
                  </a:solidFill>
                  <a:latin typeface="Arial" charset="0"/>
                  <a:cs typeface="Arial" charset="0"/>
                  <a:sym typeface="Arial" charset="0"/>
                </a:rPr>
                <a:t>Cyclic </a:t>
              </a:r>
              <a:r>
                <a:rPr lang="en-US" sz="1700" dirty="0" err="1">
                  <a:solidFill>
                    <a:schemeClr val="tx1"/>
                  </a:solidFill>
                  <a:latin typeface="Arial" charset="0"/>
                  <a:cs typeface="Arial" charset="0"/>
                  <a:sym typeface="Arial" charset="0"/>
                </a:rPr>
                <a:t>voltammetry</a:t>
              </a:r>
              <a:r>
                <a:rPr lang="en-US" sz="1700" dirty="0">
                  <a:solidFill>
                    <a:schemeClr val="tx1"/>
                  </a:solidFill>
                  <a:latin typeface="Arial" charset="0"/>
                  <a:cs typeface="Arial" charset="0"/>
                  <a:sym typeface="Arial" charset="0"/>
                </a:rPr>
                <a:t> of carbon </a:t>
              </a:r>
              <a:r>
                <a:rPr lang="en-US" sz="1700" dirty="0" err="1">
                  <a:solidFill>
                    <a:schemeClr val="tx1"/>
                  </a:solidFill>
                  <a:latin typeface="Arial" charset="0"/>
                  <a:cs typeface="Arial" charset="0"/>
                  <a:sym typeface="Arial" charset="0"/>
                </a:rPr>
                <a:t>nanofiber</a:t>
              </a:r>
              <a:r>
                <a:rPr lang="en-US" sz="1700" dirty="0">
                  <a:solidFill>
                    <a:schemeClr val="tx1"/>
                  </a:solidFill>
                  <a:latin typeface="Arial" charset="0"/>
                  <a:cs typeface="Arial" charset="0"/>
                  <a:sym typeface="Arial" charset="0"/>
                </a:rPr>
                <a:t> before (a) and after (b) immobilization of cholesterol </a:t>
              </a:r>
              <a:r>
                <a:rPr lang="en-US" sz="1700" dirty="0" err="1">
                  <a:solidFill>
                    <a:schemeClr val="tx1"/>
                  </a:solidFill>
                  <a:latin typeface="Arial" charset="0"/>
                  <a:cs typeface="Arial" charset="0"/>
                  <a:sym typeface="Arial" charset="0"/>
                </a:rPr>
                <a:t>oxidase</a:t>
              </a:r>
              <a:r>
                <a:rPr lang="en-US" sz="1700" dirty="0">
                  <a:solidFill>
                    <a:schemeClr val="tx1"/>
                  </a:solidFill>
                  <a:latin typeface="Arial" charset="0"/>
                  <a:cs typeface="Arial" charset="0"/>
                  <a:sym typeface="Arial" charset="0"/>
                </a:rPr>
                <a:t> in 2.5 </a:t>
              </a:r>
              <a:r>
                <a:rPr lang="en-US" sz="1700" dirty="0" err="1">
                  <a:solidFill>
                    <a:schemeClr val="tx1"/>
                  </a:solidFill>
                  <a:latin typeface="Arial" charset="0"/>
                  <a:cs typeface="Arial" charset="0"/>
                  <a:sym typeface="Arial" charset="0"/>
                </a:rPr>
                <a:t>mM</a:t>
              </a:r>
              <a:r>
                <a:rPr lang="en-US" sz="1700" dirty="0">
                  <a:solidFill>
                    <a:schemeClr val="tx1"/>
                  </a:solidFill>
                  <a:latin typeface="Arial" charset="0"/>
                  <a:cs typeface="Arial" charset="0"/>
                  <a:sym typeface="Arial" charset="0"/>
                </a:rPr>
                <a:t> Fe(CN)</a:t>
              </a:r>
              <a:r>
                <a:rPr lang="en-US" sz="1700" baseline="-25000" dirty="0">
                  <a:solidFill>
                    <a:schemeClr val="tx1"/>
                  </a:solidFill>
                  <a:latin typeface="Arial" charset="0"/>
                  <a:cs typeface="Arial" charset="0"/>
                  <a:sym typeface="Arial" charset="0"/>
                </a:rPr>
                <a:t> 6</a:t>
              </a:r>
              <a:r>
                <a:rPr lang="en-US" sz="1700" baseline="30000" dirty="0">
                  <a:solidFill>
                    <a:schemeClr val="tx1"/>
                  </a:solidFill>
                  <a:latin typeface="Arial" charset="0"/>
                  <a:cs typeface="Arial" charset="0"/>
                  <a:sym typeface="Arial" charset="0"/>
                </a:rPr>
                <a:t>-3/-4</a:t>
              </a:r>
              <a:r>
                <a:rPr lang="en-US" sz="1700" dirty="0">
                  <a:solidFill>
                    <a:schemeClr val="tx1"/>
                  </a:solidFill>
                  <a:latin typeface="Arial" charset="0"/>
                  <a:cs typeface="Arial" charset="0"/>
                  <a:sym typeface="Arial" charset="0"/>
                </a:rPr>
                <a:t>  PB pH=7.5.  Scan rate 50 mV/s</a:t>
              </a:r>
            </a:p>
          </p:txBody>
        </p:sp>
        <p:sp>
          <p:nvSpPr>
            <p:cNvPr id="4173" name="Rectangle 77"/>
            <p:cNvSpPr>
              <a:spLocks/>
            </p:cNvSpPr>
            <p:nvPr/>
          </p:nvSpPr>
          <p:spPr bwMode="auto">
            <a:xfrm>
              <a:off x="24690870" y="9363636"/>
              <a:ext cx="5844209" cy="860612"/>
            </a:xfrm>
            <a:prstGeom prst="rect">
              <a:avLst/>
            </a:prstGeom>
            <a:noFill/>
            <a:ln w="12700" cap="rnd">
              <a:noFill/>
              <a:round/>
              <a:headEnd type="none" w="med" len="med"/>
              <a:tailEnd type="none" w="med" len="med"/>
            </a:ln>
          </p:spPr>
          <p:txBody>
            <a:bodyPr lIns="35243" tIns="35243" rIns="35243" bIns="35243"/>
            <a:lstStyle/>
            <a:p>
              <a:pPr algn="just"/>
              <a:r>
                <a:rPr lang="en-US" sz="1700" dirty="0">
                  <a:solidFill>
                    <a:schemeClr val="tx1"/>
                  </a:solidFill>
                  <a:latin typeface="Arial" charset="0"/>
                  <a:cs typeface="Arial" charset="0"/>
                  <a:sym typeface="Arial" charset="0"/>
                </a:rPr>
                <a:t>Cyclic </a:t>
              </a:r>
              <a:r>
                <a:rPr lang="en-US" sz="1700" dirty="0" err="1">
                  <a:solidFill>
                    <a:schemeClr val="tx1"/>
                  </a:solidFill>
                  <a:latin typeface="Arial" charset="0"/>
                  <a:cs typeface="Arial" charset="0"/>
                  <a:sym typeface="Arial" charset="0"/>
                </a:rPr>
                <a:t>voltammetry</a:t>
              </a:r>
              <a:r>
                <a:rPr lang="en-US" sz="1700" dirty="0">
                  <a:solidFill>
                    <a:schemeClr val="tx1"/>
                  </a:solidFill>
                  <a:latin typeface="Arial" charset="0"/>
                  <a:cs typeface="Arial" charset="0"/>
                  <a:sym typeface="Arial" charset="0"/>
                </a:rPr>
                <a:t> of the CNF electrodes recorded in different concentrations of H</a:t>
              </a:r>
              <a:r>
                <a:rPr lang="en-US" sz="1700" baseline="-25000" dirty="0">
                  <a:solidFill>
                    <a:schemeClr val="tx1"/>
                  </a:solidFill>
                  <a:latin typeface="Arial" charset="0"/>
                  <a:cs typeface="Arial" charset="0"/>
                  <a:sym typeface="Arial" charset="0"/>
                </a:rPr>
                <a:t>2</a:t>
              </a:r>
              <a:r>
                <a:rPr lang="en-US" sz="1700" dirty="0">
                  <a:solidFill>
                    <a:schemeClr val="tx1"/>
                  </a:solidFill>
                  <a:latin typeface="Arial" charset="0"/>
                  <a:cs typeface="Arial" charset="0"/>
                  <a:sym typeface="Arial" charset="0"/>
                </a:rPr>
                <a:t>O</a:t>
              </a:r>
              <a:r>
                <a:rPr lang="en-US" sz="1700" baseline="-25000" dirty="0">
                  <a:solidFill>
                    <a:schemeClr val="tx1"/>
                  </a:solidFill>
                  <a:latin typeface="Arial" charset="0"/>
                  <a:cs typeface="Arial" charset="0"/>
                  <a:sym typeface="Arial" charset="0"/>
                </a:rPr>
                <a:t>2</a:t>
              </a:r>
              <a:r>
                <a:rPr lang="en-US" sz="1700" dirty="0">
                  <a:solidFill>
                    <a:schemeClr val="tx1"/>
                  </a:solidFill>
                  <a:latin typeface="Arial" charset="0"/>
                  <a:cs typeface="Arial" charset="0"/>
                  <a:sym typeface="Arial" charset="0"/>
                </a:rPr>
                <a:t> in 0.1 M PB pH=7.5 with a scan rate of 50 mV/s. E=0.5V</a:t>
              </a:r>
            </a:p>
          </p:txBody>
        </p:sp>
        <p:pic>
          <p:nvPicPr>
            <p:cNvPr id="4178" name="Picture 82"/>
            <p:cNvPicPr>
              <a:picLocks noChangeAspect="1" noChangeArrowheads="1"/>
            </p:cNvPicPr>
            <p:nvPr/>
          </p:nvPicPr>
          <p:blipFill>
            <a:blip r:embed="rId28"/>
            <a:srcRect/>
            <a:stretch>
              <a:fillRect/>
            </a:stretch>
          </p:blipFill>
          <p:spPr bwMode="auto">
            <a:xfrm>
              <a:off x="24689836" y="4350871"/>
              <a:ext cx="6094964" cy="4905189"/>
            </a:xfrm>
            <a:prstGeom prst="rect">
              <a:avLst/>
            </a:prstGeom>
            <a:noFill/>
            <a:ln w="9525" cap="flat">
              <a:noFill/>
              <a:miter lim="800000"/>
              <a:headEnd/>
              <a:tailEnd/>
            </a:ln>
          </p:spPr>
        </p:pic>
        <p:pic>
          <p:nvPicPr>
            <p:cNvPr id="4179" name="Picture 83"/>
            <p:cNvPicPr>
              <a:picLocks noChangeAspect="1" noChangeArrowheads="1"/>
            </p:cNvPicPr>
            <p:nvPr/>
          </p:nvPicPr>
          <p:blipFill>
            <a:blip r:embed="rId29"/>
            <a:srcRect/>
            <a:stretch>
              <a:fillRect/>
            </a:stretch>
          </p:blipFill>
          <p:spPr bwMode="auto">
            <a:xfrm>
              <a:off x="30862035" y="4343400"/>
              <a:ext cx="6094965" cy="4840941"/>
            </a:xfrm>
            <a:prstGeom prst="rect">
              <a:avLst/>
            </a:prstGeom>
            <a:noFill/>
            <a:ln w="9525" cap="flat">
              <a:noFill/>
              <a:miter lim="800000"/>
              <a:headEnd/>
              <a:tailEnd/>
            </a:ln>
          </p:spPr>
        </p:pic>
        <p:sp>
          <p:nvSpPr>
            <p:cNvPr id="4263" name="Rectangle 167"/>
            <p:cNvSpPr>
              <a:spLocks/>
            </p:cNvSpPr>
            <p:nvPr/>
          </p:nvSpPr>
          <p:spPr bwMode="auto">
            <a:xfrm>
              <a:off x="24917400" y="10339294"/>
              <a:ext cx="7038561" cy="274918"/>
            </a:xfrm>
            <a:prstGeom prst="rect">
              <a:avLst/>
            </a:prstGeom>
            <a:solidFill>
              <a:srgbClr val="FFFFFF"/>
            </a:solidFill>
            <a:ln w="12700" cap="rnd">
              <a:noFill/>
              <a:round/>
              <a:headEnd type="none" w="med" len="med"/>
              <a:tailEnd type="none" w="med" len="med"/>
            </a:ln>
          </p:spPr>
          <p:txBody>
            <a:bodyPr lIns="35243" tIns="35243" rIns="35243" bIns="35243"/>
            <a:lstStyle/>
            <a:p>
              <a:pPr algn="l"/>
              <a:r>
                <a:rPr lang="en-US" sz="1500" b="1" dirty="0">
                  <a:solidFill>
                    <a:schemeClr val="tx1"/>
                  </a:solidFill>
                  <a:latin typeface="Arial" charset="0"/>
                  <a:cs typeface="Arial" charset="0"/>
                  <a:sym typeface="Arial" charset="0"/>
                </a:rPr>
                <a:t>Cholesterol Detection at Cholesterol </a:t>
              </a:r>
              <a:r>
                <a:rPr lang="en-US" sz="1500" b="1" dirty="0" err="1">
                  <a:solidFill>
                    <a:schemeClr val="tx1"/>
                  </a:solidFill>
                  <a:latin typeface="Arial" charset="0"/>
                  <a:cs typeface="Arial" charset="0"/>
                  <a:sym typeface="Arial" charset="0"/>
                </a:rPr>
                <a:t>Oxidase</a:t>
              </a:r>
              <a:r>
                <a:rPr lang="en-US" sz="1500" b="1" dirty="0">
                  <a:solidFill>
                    <a:schemeClr val="tx1"/>
                  </a:solidFill>
                  <a:latin typeface="Arial" charset="0"/>
                  <a:cs typeface="Arial" charset="0"/>
                  <a:sym typeface="Arial" charset="0"/>
                </a:rPr>
                <a:t> Modified CNF Electrode</a:t>
              </a:r>
            </a:p>
          </p:txBody>
        </p:sp>
        <p:pic>
          <p:nvPicPr>
            <p:cNvPr id="4170" name="Picture 74"/>
            <p:cNvPicPr>
              <a:picLocks noChangeAspect="1" noChangeArrowheads="1"/>
            </p:cNvPicPr>
            <p:nvPr/>
          </p:nvPicPr>
          <p:blipFill>
            <a:blip r:embed="rId30"/>
            <a:srcRect/>
            <a:stretch>
              <a:fillRect/>
            </a:stretch>
          </p:blipFill>
          <p:spPr bwMode="auto">
            <a:xfrm>
              <a:off x="26822400" y="10744200"/>
              <a:ext cx="2179983" cy="1389529"/>
            </a:xfrm>
            <a:prstGeom prst="rect">
              <a:avLst/>
            </a:prstGeom>
            <a:noFill/>
            <a:ln w="9525" cap="flat">
              <a:noFill/>
              <a:miter lim="800000"/>
              <a:headEnd/>
              <a:tailEnd/>
            </a:ln>
          </p:spPr>
        </p:pic>
      </p:grpSp>
      <p:grpSp>
        <p:nvGrpSpPr>
          <p:cNvPr id="188" name="Group 187"/>
          <p:cNvGrpSpPr/>
          <p:nvPr/>
        </p:nvGrpSpPr>
        <p:grpSpPr>
          <a:xfrm>
            <a:off x="1219200" y="25374600"/>
            <a:ext cx="2667000" cy="1905000"/>
            <a:chOff x="4191000" y="25222200"/>
            <a:chExt cx="4267200" cy="3048000"/>
          </a:xfrm>
        </p:grpSpPr>
        <p:sp>
          <p:nvSpPr>
            <p:cNvPr id="187" name="Rectangle 186"/>
            <p:cNvSpPr/>
            <p:nvPr/>
          </p:nvSpPr>
          <p:spPr>
            <a:xfrm>
              <a:off x="4191000" y="25222200"/>
              <a:ext cx="4267200" cy="3048000"/>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1" name="Picture 5"/>
            <p:cNvPicPr>
              <a:picLocks noChangeArrowheads="1"/>
            </p:cNvPicPr>
            <p:nvPr/>
          </p:nvPicPr>
          <p:blipFill>
            <a:blip r:embed="rId31"/>
            <a:srcRect/>
            <a:stretch>
              <a:fillRect/>
            </a:stretch>
          </p:blipFill>
          <p:spPr bwMode="auto">
            <a:xfrm>
              <a:off x="4324350" y="25374600"/>
              <a:ext cx="4133850" cy="2794000"/>
            </a:xfrm>
            <a:prstGeom prst="rect">
              <a:avLst/>
            </a:prstGeom>
            <a:noFill/>
            <a:ln w="9525" cap="flat">
              <a:noFill/>
              <a:miter lim="800000"/>
              <a:headEnd/>
              <a:tailEnd/>
            </a:ln>
          </p:spPr>
        </p:pic>
      </p:grpSp>
      <p:sp>
        <p:nvSpPr>
          <p:cNvPr id="4125" name="Rectangle 29"/>
          <p:cNvSpPr>
            <a:spLocks/>
          </p:cNvSpPr>
          <p:nvPr/>
        </p:nvSpPr>
        <p:spPr bwMode="auto">
          <a:xfrm>
            <a:off x="11643485" y="3874247"/>
            <a:ext cx="25974261" cy="621553"/>
          </a:xfrm>
          <a:prstGeom prst="rect">
            <a:avLst/>
          </a:prstGeom>
          <a:noFill/>
          <a:ln w="9525" cap="flat">
            <a:noFill/>
            <a:miter lim="800000"/>
            <a:headEnd type="none" w="med" len="med"/>
            <a:tailEnd type="none" w="med" len="med"/>
          </a:ln>
        </p:spPr>
        <p:txBody>
          <a:bodyPr lIns="35243" tIns="35243" rIns="35243" bIns="35243"/>
          <a:lstStyle/>
          <a:p>
            <a:r>
              <a:rPr lang="en-US" sz="3800" b="1" dirty="0">
                <a:solidFill>
                  <a:schemeClr val="tx1"/>
                </a:solidFill>
                <a:latin typeface="Arial" charset="0"/>
                <a:cs typeface="Arial" charset="0"/>
                <a:sym typeface="Arial" charset="0"/>
              </a:rPr>
              <a:t>Experimental Parameters and Results</a:t>
            </a:r>
          </a:p>
        </p:txBody>
      </p:sp>
      <p:pic>
        <p:nvPicPr>
          <p:cNvPr id="4102" name="Picture 6"/>
          <p:cNvPicPr>
            <a:picLocks noChangeArrowheads="1"/>
          </p:cNvPicPr>
          <p:nvPr/>
        </p:nvPicPr>
        <p:blipFill>
          <a:blip r:embed="rId32"/>
          <a:srcRect/>
          <a:stretch>
            <a:fillRect/>
          </a:stretch>
        </p:blipFill>
        <p:spPr bwMode="auto">
          <a:xfrm>
            <a:off x="1219200" y="1676400"/>
            <a:ext cx="2855548" cy="2413000"/>
          </a:xfrm>
          <a:prstGeom prst="rect">
            <a:avLst/>
          </a:prstGeom>
          <a:noFill/>
          <a:ln w="9525" cap="flat">
            <a:noFill/>
            <a:miter lim="800000"/>
            <a:headEnd/>
            <a:tailEnd/>
          </a:ln>
        </p:spPr>
      </p:pic>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TotalTime>
  <Pages>0</Pages>
  <Words>1040</Words>
  <Characters>0</Characters>
  <PresentationFormat>Custom</PresentationFormat>
  <Lines>0</Lines>
  <Paragraphs>76</Paragraphs>
  <Slides>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vt:i4>
      </vt:variant>
    </vt:vector>
  </HeadingPairs>
  <TitlesOfParts>
    <vt:vector size="13" baseType="lpstr">
      <vt:lpstr>Gill Sans</vt:lpstr>
      <vt:lpstr>ヒラギノ角ゴ ProN W3</vt:lpstr>
      <vt:lpstr>Lucida Sans Unicode</vt:lpstr>
      <vt:lpstr>Wingdings 3</vt:lpstr>
      <vt:lpstr>Verdana</vt:lpstr>
      <vt:lpstr>Wingdings 2</vt:lpstr>
      <vt:lpstr>Arial</vt:lpstr>
      <vt:lpstr>Times New Roman</vt:lpstr>
      <vt:lpstr>Times</vt:lpstr>
      <vt:lpstr>Arial Black</vt:lpstr>
      <vt:lpstr>Lucida Grande</vt:lpstr>
      <vt:lpstr>Concourse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Massachusetts Fal</dc:title>
  <dc:creator>CUMIRP</dc:creator>
  <cp:lastModifiedBy>D@MY</cp:lastModifiedBy>
  <cp:revision>6</cp:revision>
  <dcterms:modified xsi:type="dcterms:W3CDTF">2011-07-19T23:57:21Z</dcterms:modified>
</cp:coreProperties>
</file>